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81" r:id="rId3"/>
    <p:sldMasterId id="2147483693" r:id="rId4"/>
    <p:sldMasterId id="2147483705" r:id="rId5"/>
    <p:sldMasterId id="2147483729" r:id="rId6"/>
    <p:sldMasterId id="2147483741" r:id="rId7"/>
    <p:sldMasterId id="2147483753" r:id="rId8"/>
  </p:sldMasterIdLst>
  <p:notesMasterIdLst>
    <p:notesMasterId r:id="rId34"/>
  </p:notesMasterIdLst>
  <p:handoutMasterIdLst>
    <p:handoutMasterId r:id="rId35"/>
  </p:handoutMasterIdLst>
  <p:sldIdLst>
    <p:sldId id="268" r:id="rId9"/>
    <p:sldId id="280" r:id="rId10"/>
    <p:sldId id="282" r:id="rId11"/>
    <p:sldId id="283" r:id="rId12"/>
    <p:sldId id="284" r:id="rId13"/>
    <p:sldId id="305" r:id="rId14"/>
    <p:sldId id="306" r:id="rId15"/>
    <p:sldId id="307" r:id="rId16"/>
    <p:sldId id="308" r:id="rId17"/>
    <p:sldId id="309" r:id="rId18"/>
    <p:sldId id="310" r:id="rId19"/>
    <p:sldId id="302" r:id="rId20"/>
    <p:sldId id="303" r:id="rId21"/>
    <p:sldId id="304" r:id="rId22"/>
    <p:sldId id="290" r:id="rId23"/>
    <p:sldId id="291" r:id="rId24"/>
    <p:sldId id="292" r:id="rId25"/>
    <p:sldId id="293" r:id="rId26"/>
    <p:sldId id="294" r:id="rId27"/>
    <p:sldId id="295" r:id="rId28"/>
    <p:sldId id="281" r:id="rId29"/>
    <p:sldId id="296" r:id="rId30"/>
    <p:sldId id="297" r:id="rId31"/>
    <p:sldId id="298" r:id="rId32"/>
    <p:sldId id="299" r:id="rId3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9" autoAdjust="0"/>
    <p:restoredTop sz="84933" autoAdjust="0"/>
  </p:normalViewPr>
  <p:slideViewPr>
    <p:cSldViewPr snapToObjects="1">
      <p:cViewPr varScale="1">
        <p:scale>
          <a:sx n="73" d="100"/>
          <a:sy n="73" d="100"/>
        </p:scale>
        <p:origin x="931" y="9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19.03.2018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19.03.2018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Jared </a:t>
            </a:r>
            <a:r>
              <a:rPr lang="en-US" dirty="0" err="1"/>
              <a:t>Heinly</a:t>
            </a:r>
            <a:r>
              <a:rPr lang="en-US" dirty="0"/>
              <a:t>, Johannes L. </a:t>
            </a:r>
            <a:r>
              <a:rPr lang="en-US" dirty="0" err="1"/>
              <a:t>Sch¨onberger</a:t>
            </a:r>
            <a:r>
              <a:rPr lang="en-US" dirty="0"/>
              <a:t>, Enrique Dunn, Jan-Michael Frahm Department of Computer Science, The University of North Carolina at Chapel Hill</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90822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err="1"/>
              <a:t>What</a:t>
            </a:r>
            <a:r>
              <a:rPr lang="de-CH" dirty="0"/>
              <a:t> </a:t>
            </a:r>
            <a:r>
              <a:rPr lang="de-CH" dirty="0" err="1"/>
              <a:t>we</a:t>
            </a:r>
            <a:r>
              <a:rPr lang="de-CH" dirty="0"/>
              <a:t> </a:t>
            </a:r>
            <a:r>
              <a:rPr lang="de-CH" dirty="0" err="1"/>
              <a:t>are</a:t>
            </a:r>
            <a:r>
              <a:rPr lang="de-CH" dirty="0"/>
              <a:t> </a:t>
            </a:r>
            <a:r>
              <a:rPr lang="de-CH" dirty="0" err="1"/>
              <a:t>left</a:t>
            </a:r>
            <a:r>
              <a:rPr lang="de-CH" dirty="0"/>
              <a:t> </a:t>
            </a:r>
            <a:r>
              <a:rPr lang="de-CH" dirty="0" err="1"/>
              <a:t>with</a:t>
            </a:r>
            <a:r>
              <a:rPr lang="de-CH" dirty="0"/>
              <a:t> </a:t>
            </a:r>
            <a:r>
              <a:rPr lang="de-CH" dirty="0" err="1"/>
              <a:t>are</a:t>
            </a:r>
            <a:r>
              <a:rPr lang="de-CH" dirty="0"/>
              <a:t> </a:t>
            </a:r>
            <a:r>
              <a:rPr lang="de-CH" dirty="0" err="1"/>
              <a:t>the</a:t>
            </a:r>
            <a:r>
              <a:rPr lang="de-CH" dirty="0"/>
              <a:t> </a:t>
            </a:r>
            <a:r>
              <a:rPr lang="de-CH" dirty="0" err="1"/>
              <a:t>following</a:t>
            </a:r>
            <a:r>
              <a:rPr lang="de-CH" dirty="0"/>
              <a:t> </a:t>
            </a:r>
            <a:r>
              <a:rPr lang="de-CH" dirty="0" err="1"/>
              <a:t>three</a:t>
            </a:r>
            <a:r>
              <a:rPr lang="de-CH" dirty="0"/>
              <a:t> </a:t>
            </a:r>
            <a:r>
              <a:rPr lang="de-CH" dirty="0" err="1"/>
              <a:t>informations</a:t>
            </a:r>
            <a:r>
              <a:rPr lang="de-CH" dirty="0"/>
              <a:t>: </a:t>
            </a:r>
            <a:r>
              <a:rPr lang="de-CH" dirty="0" err="1"/>
              <a:t>the</a:t>
            </a:r>
            <a:r>
              <a:rPr lang="de-CH" dirty="0"/>
              <a:t> SIFT </a:t>
            </a:r>
            <a:r>
              <a:rPr lang="de-CH" dirty="0" err="1"/>
              <a:t>features</a:t>
            </a:r>
            <a:r>
              <a:rPr lang="de-CH" dirty="0"/>
              <a:t>, </a:t>
            </a:r>
            <a:r>
              <a:rPr lang="de-CH" dirty="0" err="1"/>
              <a:t>te</a:t>
            </a:r>
            <a:r>
              <a:rPr lang="de-CH" dirty="0"/>
              <a:t> Visual </a:t>
            </a:r>
            <a:r>
              <a:rPr lang="de-CH" dirty="0" err="1"/>
              <a:t>words</a:t>
            </a:r>
            <a:r>
              <a:rPr lang="de-CH" dirty="0"/>
              <a:t> and </a:t>
            </a:r>
            <a:r>
              <a:rPr lang="de-CH" dirty="0" err="1"/>
              <a:t>the</a:t>
            </a:r>
            <a:r>
              <a:rPr lang="de-CH" dirty="0"/>
              <a:t> </a:t>
            </a:r>
            <a:r>
              <a:rPr lang="de-CH" dirty="0" err="1"/>
              <a:t>camera</a:t>
            </a:r>
            <a:r>
              <a:rPr lang="de-CH" dirty="0"/>
              <a:t> </a:t>
            </a:r>
            <a:r>
              <a:rPr lang="de-CH" dirty="0" err="1"/>
              <a:t>intrinsics</a:t>
            </a:r>
            <a:r>
              <a:rPr lang="de-CH"/>
              <a:t>.</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230427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46488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73374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360266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9725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8092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2210237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71649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48415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04721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Modeling</a:t>
            </a:r>
            <a:r>
              <a:rPr lang="en-GB" dirty="0"/>
              <a:t> the world from images has been a major Goal for Computer Vision</a:t>
            </a:r>
          </a:p>
          <a:p>
            <a:endParaRPr lang="de-CH" dirty="0"/>
          </a:p>
          <a:p>
            <a:r>
              <a:rPr lang="de-CH" dirty="0"/>
              <a:t>Fast </a:t>
            </a:r>
            <a:r>
              <a:rPr lang="de-CH" dirty="0" err="1"/>
              <a:t>growing</a:t>
            </a:r>
            <a:r>
              <a:rPr lang="de-CH" dirty="0"/>
              <a:t>. (</a:t>
            </a:r>
            <a:r>
              <a:rPr lang="de-CH" dirty="0" err="1"/>
              <a:t>Approx</a:t>
            </a:r>
            <a:r>
              <a:rPr lang="de-CH" dirty="0"/>
              <a:t> 10% </a:t>
            </a:r>
            <a:r>
              <a:rPr lang="de-CH" dirty="0" err="1"/>
              <a:t>of</a:t>
            </a:r>
            <a:r>
              <a:rPr lang="de-CH" dirty="0"/>
              <a:t> all </a:t>
            </a:r>
            <a:r>
              <a:rPr lang="de-CH" dirty="0" err="1"/>
              <a:t>pics</a:t>
            </a:r>
            <a:r>
              <a:rPr lang="de-CH" dirty="0"/>
              <a:t> </a:t>
            </a:r>
            <a:r>
              <a:rPr lang="de-CH" dirty="0" err="1"/>
              <a:t>were</a:t>
            </a:r>
            <a:r>
              <a:rPr lang="de-CH" dirty="0"/>
              <a:t> </a:t>
            </a:r>
            <a:r>
              <a:rPr lang="de-CH" dirty="0" err="1"/>
              <a:t>made</a:t>
            </a:r>
            <a:r>
              <a:rPr lang="de-CH" dirty="0"/>
              <a:t> last </a:t>
            </a:r>
            <a:r>
              <a:rPr lang="de-CH" dirty="0" err="1"/>
              <a:t>year</a:t>
            </a:r>
            <a:r>
              <a:rPr lang="de-CH" dirty="0"/>
              <a:t>)</a:t>
            </a:r>
          </a:p>
          <a:p>
            <a:endParaRPr lang="de-CH" dirty="0"/>
          </a:p>
          <a:p>
            <a:r>
              <a:rPr lang="de-CH" dirty="0"/>
              <a:t>KURVE MIT BILDER SUCHEN</a:t>
            </a:r>
          </a:p>
        </p:txBody>
      </p:sp>
      <p:sp>
        <p:nvSpPr>
          <p:cNvPr id="4" name="Foliennummernplatzhalter 3"/>
          <p:cNvSpPr>
            <a:spLocks noGrp="1"/>
          </p:cNvSpPr>
          <p:nvPr>
            <p:ph type="sldNum" sz="quarter" idx="10"/>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3854898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618285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 Data Robustness: Enable the </a:t>
            </a:r>
            <a:r>
              <a:rPr lang="en-GB" dirty="0" err="1"/>
              <a:t>modeling</a:t>
            </a:r>
            <a:r>
              <a:rPr lang="en-GB" dirty="0"/>
              <a:t> from unorganized and heterogeneous Internet photo collections. • Compute &amp; Storage Scalability: Achieve efﬁciency to meet the true scale of Internet photo collections</a:t>
            </a:r>
          </a:p>
          <a:p>
            <a:r>
              <a:rPr lang="en-GB" dirty="0"/>
              <a:t>• Registration Comprehensiveness: Identify as many camera-to-camera associations as possible. </a:t>
            </a:r>
          </a:p>
          <a:p>
            <a:r>
              <a:rPr lang="en-GB" dirty="0"/>
              <a:t>• </a:t>
            </a:r>
            <a:r>
              <a:rPr lang="en-GB" dirty="0" err="1"/>
              <a:t>ModelCompleteness</a:t>
            </a:r>
            <a:r>
              <a:rPr lang="en-GB" dirty="0"/>
              <a:t>: Build3Dscenemodels that are as extensive and panoramic as possible.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954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Frahm et al. </a:t>
            </a:r>
            <a:r>
              <a:rPr lang="en-US" dirty="0"/>
              <a:t>LS-</a:t>
            </a:r>
            <a:r>
              <a:rPr lang="en-US" dirty="0" err="1"/>
              <a:t>SfM</a:t>
            </a:r>
            <a:r>
              <a:rPr lang="en-US" dirty="0"/>
              <a:t> and dense reconstruction from city-scale Internet photo collections of millions of images on a single PC in less than 24 hours. Their approach used a binary appearance representation to derive an iconic scene representation for efﬁcient registration and </a:t>
            </a:r>
            <a:r>
              <a:rPr lang="en-US" dirty="0" err="1"/>
              <a:t>SfM</a:t>
            </a:r>
            <a:r>
              <a:rPr lang="en-US" dirty="0"/>
              <a:t>. </a:t>
            </a:r>
          </a:p>
          <a:p>
            <a:endParaRPr lang="en-US" dirty="0"/>
          </a:p>
          <a:p>
            <a:r>
              <a:rPr lang="en-US" dirty="0" err="1"/>
              <a:t>Agarwall</a:t>
            </a:r>
            <a:r>
              <a:rPr lang="en-US" dirty="0"/>
              <a:t>:</a:t>
            </a:r>
          </a:p>
          <a:p>
            <a:r>
              <a:rPr lang="en-US" dirty="0"/>
              <a:t>Their method similarly leveraged the beneﬁts of image recognition through retrieval-based image overlap detection. </a:t>
            </a:r>
          </a:p>
          <a:p>
            <a:endParaRPr lang="en-GB" dirty="0"/>
          </a:p>
          <a:p>
            <a:r>
              <a:rPr lang="en-US" dirty="0" err="1"/>
              <a:t>Havlena</a:t>
            </a:r>
            <a:r>
              <a:rPr lang="en-US" dirty="0"/>
              <a:t> propose to circumvent feature matching and pairwise image veriﬁcation altogether by using vocabulary-tree-based image retrieval as the correspondence mechanism. Each image pair with sufﬁcient overlap in its visual words is then directly used as an overlapping pair for the reconstruction. </a:t>
            </a:r>
          </a:p>
          <a:p>
            <a:endParaRPr lang="en-US" dirty="0"/>
          </a:p>
          <a:p>
            <a:r>
              <a:rPr lang="en-US" dirty="0" err="1"/>
              <a:t>fKlingneretal</a:t>
            </a:r>
            <a:r>
              <a:rPr lang="en-US" dirty="0"/>
              <a:t>.[16],where Google </a:t>
            </a:r>
            <a:r>
              <a:rPr lang="en-US" dirty="0" err="1"/>
              <a:t>StreetView</a:t>
            </a:r>
            <a:r>
              <a:rPr lang="en-US" dirty="0"/>
              <a:t> images are used to enable a world-scale reconstruction. This method circumvents the challenging problem of image overlap detection and connected component discovery at world-scale by exploiting the known geolocation to perform windowed bundle adjustments for pose reﬁnement for the cameras</a:t>
            </a: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06319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As you just heard, image collections are getting bigger and bigger, so how does WS-</a:t>
            </a:r>
            <a:r>
              <a:rPr lang="en-GB" dirty="0" err="1"/>
              <a:t>SfM</a:t>
            </a:r>
            <a:r>
              <a:rPr lang="en-GB" dirty="0"/>
              <a:t> work? </a:t>
            </a:r>
          </a:p>
          <a:p>
            <a:pPr marL="228600" indent="-228600">
              <a:buAutoNum type="arabicPeriod"/>
            </a:pPr>
            <a:r>
              <a:rPr lang="en-GB" dirty="0"/>
              <a:t>The images are loaded batch wise from the hard drive.</a:t>
            </a:r>
          </a:p>
          <a:p>
            <a:pPr marL="228600" indent="-228600">
              <a:buAutoNum type="arabicPeriod"/>
            </a:pPr>
            <a:r>
              <a:rPr lang="en-GB" dirty="0"/>
              <a:t>The images are then normalized and resized to the resolution of 640 x 480</a:t>
            </a:r>
          </a:p>
          <a:p>
            <a:pPr marL="228600" indent="-228600">
              <a:buAutoNum type="arabicPeriod"/>
            </a:pPr>
            <a:r>
              <a:rPr lang="en-GB" dirty="0"/>
              <a:t>Following the SIFT algorithm is applied to extract the features</a:t>
            </a:r>
          </a:p>
          <a:p>
            <a:pPr marL="228600" indent="-228600">
              <a:buAutoNum type="arabicPeriod"/>
            </a:pPr>
            <a:r>
              <a:rPr lang="en-GB" dirty="0"/>
              <a:t>But also a visual Words representation is generated</a:t>
            </a:r>
          </a:p>
          <a:p>
            <a:pPr marL="228600" indent="-228600">
              <a:buAutoNum type="arabicPeriod"/>
            </a:pPr>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88337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But what is the system chosen to save the images?</a:t>
            </a:r>
          </a:p>
          <a:p>
            <a:r>
              <a:rPr lang="en-GB" dirty="0"/>
              <a:t>The Idea is simple. For every scene a Iconic Image is created, if other images match with the iconic image they are connected. If three images are connected, they are merged together to a cluster. </a:t>
            </a:r>
          </a:p>
        </p:txBody>
      </p:sp>
      <p:sp>
        <p:nvSpPr>
          <p:cNvPr id="4" name="Foliennummernplatzhalt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2518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visual words are then stored in a vocabulary tree. Therefore the new visual words search there k nearest neighbours in the Vocabulary tree.</a:t>
            </a:r>
          </a:p>
          <a:p>
            <a:r>
              <a:rPr lang="en-GB" dirty="0"/>
              <a:t>There are three cases that could happen. Case one: The new image doesn’t fit to any other image. This leads to a new iconic image.</a:t>
            </a:r>
          </a:p>
        </p:txBody>
      </p:sp>
      <p:sp>
        <p:nvSpPr>
          <p:cNvPr id="4" name="Foliennummernplatzhalt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153703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If a new image is matched to another iconic cluster it will be attached. This match is verified with the ARRSAC algorithm. The visual words of the new image will also be added to the iconic image.</a:t>
            </a:r>
          </a:p>
          <a:p>
            <a:endParaRPr lang="en-GB" dirty="0"/>
          </a:p>
          <a:p>
            <a:r>
              <a:rPr lang="de-CH" sz="1200" kern="1200" dirty="0">
                <a:solidFill>
                  <a:schemeClr val="tx1"/>
                </a:solidFill>
                <a:effectLst/>
                <a:latin typeface="Arial" panose="020B0604020202020204" pitchFamily="34" charset="0"/>
                <a:ea typeface="+mn-ea"/>
                <a:cs typeface="+mn-cs"/>
              </a:rPr>
              <a:t>Adaptive Real-Time Random Sample Consensus (ARRSAC)</a:t>
            </a:r>
          </a:p>
          <a:p>
            <a:endParaRPr lang="en-GB" dirty="0"/>
          </a:p>
        </p:txBody>
      </p:sp>
      <p:sp>
        <p:nvSpPr>
          <p:cNvPr id="4" name="Foliennummernplatzhalter 3"/>
          <p:cNvSpPr>
            <a:spLocks noGrp="1"/>
          </p:cNvSpPr>
          <p:nvPr>
            <p:ph type="sldNum" sz="quarter" idx="10"/>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254385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last case is the most important one: If the New visual words match to more than one Cluster it will be attached to the best match, but the cluster are now joined into a connected component.</a:t>
            </a:r>
          </a:p>
        </p:txBody>
      </p:sp>
      <p:sp>
        <p:nvSpPr>
          <p:cNvPr id="4" name="Foliennummernplatzhalt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87436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05B65957-9E2E-4050-B348-93C4AC6A7731}"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a:t>Mastertitelformat bearbeiten</a:t>
            </a:r>
            <a:endParaRPr lang="de-CH" dirty="0"/>
          </a:p>
        </p:txBody>
      </p:sp>
      <p:sp>
        <p:nvSpPr>
          <p:cNvPr id="7" name="Fußzeilenplatzhalter 6"/>
          <p:cNvSpPr>
            <a:spLocks noGrp="1"/>
          </p:cNvSpPr>
          <p:nvPr>
            <p:ph type="ftr" sz="quarter" idx="13"/>
          </p:nvPr>
        </p:nvSpPr>
        <p:spPr/>
        <p:txBody>
          <a:bodyPr/>
          <a:lstStyle>
            <a:lvl1pPr>
              <a:defRPr/>
            </a:lvl1pPr>
          </a:lstStyle>
          <a:p>
            <a:r>
              <a:rPr lang="de-CH" dirty="0" err="1"/>
              <a:t>Varin</a:t>
            </a:r>
            <a:r>
              <a:rPr lang="de-CH" dirty="0"/>
              <a:t> Buff, Gian-Andrea Heinrich, Björn Joos, Robin Stähli</a:t>
            </a:r>
          </a:p>
        </p:txBody>
      </p:sp>
      <p:sp>
        <p:nvSpPr>
          <p:cNvPr id="9" name="Bildplatzhalter 8"/>
          <p:cNvSpPr>
            <a:spLocks noGrp="1"/>
          </p:cNvSpPr>
          <p:nvPr>
            <p:ph type="pic" sz="quarter" idx="14"/>
          </p:nvPr>
        </p:nvSpPr>
        <p:spPr>
          <a:xfrm>
            <a:off x="323850" y="619200"/>
            <a:ext cx="11537950" cy="2809800"/>
          </a:xfrm>
        </p:spPr>
        <p:txBody>
          <a:body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88A9B7-A6B0-4954-8E26-032AF6513D28}"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318026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3B1AA2-AC51-435F-84AA-B31C656B066A}"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3263621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45E29AD-A925-4864-904D-9037337ACFFA}"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9450753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875039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FF961AE6-585D-4BFD-9F37-51F6B03BD76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2080970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2CF8C4C8-F352-468B-AFA1-4419FDE8B745}"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677980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778E067-AE51-4E29-9D14-8217939A897F}"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5946394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B7AAD66-FA86-4F2A-864C-4ABB8E297E94}"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295263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84451308-AFAF-4709-965D-3B3754EF6374}"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0981482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80140878-77DA-4E13-985F-3C2F489E633B}"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114277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C2520577-5992-4B83-BCDF-19AABECFF2A9}"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a:t>Bild auf Platzhalter ziehen oder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E81DCD3-FFAA-4CC1-A245-D8B744231623}"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8496510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97B9397-02BB-4C66-9997-FF754C9D8929}"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4741035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3260983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88F9E73C-A3D8-44D4-8DD8-C9D4B60373C3}"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218047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BE04CB31-E19E-45D5-B256-A439DC3BA534}"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5218319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3B0B619-93C4-4352-8C8B-9F5A42D9183A}"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12399475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A83849-6EA7-445B-8754-330E6F30035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050392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95AFB466-353C-4559-B86F-A7B89F939886}"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9236495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2E225DF-A56D-435C-88A0-1CDE98D99DBA}"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28331594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AAAE2E11-6D64-4A00-91C3-70E21CDCDF65}"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8971288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a:t>Mastertitelformat bearbeiten</a:t>
            </a:r>
            <a:endParaRPr lang="de-CH" dirty="0"/>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sp>
        <p:nvSpPr>
          <p:cNvPr id="4" name="Datumsplatzhalter 3"/>
          <p:cNvSpPr>
            <a:spLocks noGrp="1"/>
          </p:cNvSpPr>
          <p:nvPr>
            <p:ph type="dt" sz="half" idx="10"/>
          </p:nvPr>
        </p:nvSpPr>
        <p:spPr/>
        <p:txBody>
          <a:bodyPr/>
          <a:lstStyle/>
          <a:p>
            <a:fld id="{61B3469C-A5D6-44DE-9922-57D6D1E1755F}"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a:t>Bild auf Platzhalter ziehen oder durch Klicken auf Symbol hinzufügen</a:t>
            </a:r>
            <a:endParaRPr lang="de-CH" dirty="0"/>
          </a:p>
        </p:txBody>
      </p:sp>
      <p:pic>
        <p:nvPicPr>
          <p:cNvPr id="8" name="Grafik 7"/>
          <p:cNvPicPr>
            <a:picLocks noChangeAspect="1"/>
          </p:cNvPicPr>
          <p:nvPr userDrawn="1"/>
        </p:nvPicPr>
        <p:blipFill>
          <a:blip r:embed="rId2"/>
          <a:stretch>
            <a:fillRect/>
          </a:stretch>
        </p:blipFill>
        <p:spPr>
          <a:xfrm>
            <a:off x="323851" y="6237288"/>
            <a:ext cx="2960688" cy="644379"/>
          </a:xfrm>
          <a:prstGeom prst="rect">
            <a:avLst/>
          </a:prstGeom>
        </p:spPr>
      </p:pic>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7EEE6536-C18C-48EA-B946-1E5E2D26A596}"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0671401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5136566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76EBECB6-9B52-436D-88BF-725F0146AE5C}"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1888586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BEC5E4E-A345-4ADD-85F1-4B32E0A61C65}"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4023937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B942774-547E-40ED-BB93-6E34837D9C1A}"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40313996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2818D5E-9A2E-47EE-AFE0-2656EC08236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81228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55269D41-E62B-41D9-9A77-884A94F67F37}"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6072697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3E3BAD6-3E24-4F45-9744-DCF1B001A9F4}"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786456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AB43FB-0F87-4D64-8156-5908695CB8E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5515138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5818DA43-3AA2-4161-9008-CCA0C4167827}"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1480925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de-CH" dirty="0"/>
              <a:t>Bild durch Klicken auf das Symbol hinzufügen und in den Hintergrund stellen</a:t>
            </a:r>
          </a:p>
        </p:txBody>
      </p:sp>
      <p:sp>
        <p:nvSpPr>
          <p:cNvPr id="2" name="Titel 1"/>
          <p:cNvSpPr>
            <a:spLocks noGrp="1"/>
          </p:cNvSpPr>
          <p:nvPr>
            <p:ph type="ctrTitle"/>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de-CH"/>
              <a:t>Mastertitelformat bearbeiten</a:t>
            </a:r>
            <a:endParaRPr lang="de-CH" dirty="0"/>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a:t>Master-Untertitelformat bearbeiten</a:t>
            </a:r>
            <a:endParaRPr lang="de-CH" dirty="0"/>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de-CH" sz="1400" dirty="0">
                <a:solidFill>
                  <a:schemeClr val="tx1"/>
                </a:solidFill>
              </a:rPr>
              <a:t>Bild</a:t>
            </a:r>
            <a:r>
              <a:rPr lang="de-CH" sz="1400" baseline="0" dirty="0">
                <a:solidFill>
                  <a:schemeClr val="tx1"/>
                </a:solidFill>
              </a:rPr>
              <a:t> ersetzen: Bild markieren – rechte Maustaste – Bild ändern</a:t>
            </a:r>
            <a:endParaRPr lang="de-CH" sz="1400" dirty="0">
              <a:solidFill>
                <a:schemeClr val="tx1"/>
              </a:solidFill>
            </a:endParaRP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63514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044DCA5-032B-43B1-84CB-E868A266CD8E}"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840461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EB89A844-612C-49B4-8032-8E34006DDCD1}"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5450736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A372CC7-F84B-4A28-9EAC-BB1527E382BC}"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6539060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F923085-6EFC-40C1-8AD5-88695919A19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6891044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7E195CA-38DF-49AA-904C-DE088BBC1499}"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510187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2496BBA-CF55-44C7-9C81-393C33755CFD}"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7866207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F3766BB5-951F-40D5-9965-E39DFFD7F346}"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96308202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2CE881-4D3E-4265-86A4-3A2735B2F769}"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276582154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6694538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4587530D-E2B9-450C-95B9-BA02C43D8F93}"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2" name="Rechteck 1"/>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6C8703D2-3246-4753-BB3E-D3BD91F7C7E5}"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828791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8C82BD3-3053-4683-B0B5-11D238B7CABE}"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1401300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0198015-7861-49AF-878D-84350A2DCADC}"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515894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D542BB2-B28A-4370-BEC6-B87F4F0A2C20}"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607168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6E786E6D-73E1-4958-B9DC-EA661C614991}"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94052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3FFF68BE-6D52-4B05-B780-712EC945C9DE}"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2898935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E604408A-66E4-4120-8807-829D32D1E93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5947333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C005463-3C93-4F31-8620-F1E6ECC9AA24}"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68881332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610089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599757E2-1317-481E-A1D7-8E22F181F64F}"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8237893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D90BDADD-4382-4B9C-852B-753AD3BC3C41}" type="datetime1">
              <a:rPr lang="de-DE" smtClean="0"/>
              <a:t>19.03.2018</a:t>
            </a:fld>
            <a:endParaRPr lang="de-CH" dirty="0"/>
          </a:p>
        </p:txBody>
      </p:sp>
      <p:sp>
        <p:nvSpPr>
          <p:cNvPr id="6" name="Fußzeilenplatzhalter 5"/>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a:t>Mastertitelformat bearbeiten</a:t>
            </a:r>
            <a:endParaRPr lang="de-CH" dirty="0"/>
          </a:p>
        </p:txBody>
      </p:sp>
      <p:sp>
        <p:nvSpPr>
          <p:cNvPr id="9" name="Rechteck 8"/>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776C3A43-103B-485B-8EF7-BFFB7474453A}"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748359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8DD52E1-AC6A-4B6A-A051-8DADDA37A3E7}"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482856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82E5A69-5DD2-4D73-A259-BA043B170319}"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1295629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77A6CD42-3CDD-426B-AE29-7C049B9F328B}"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3974505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19A944D8-427F-4B3D-A699-F5F67BCC403B}"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30734251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B4B9B8DB-ECE1-46A7-94FE-560F4A60428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3089750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6E125B7D-AF89-4AF7-B32C-12F701038A94}"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89302654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8200100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FF321E4-2D05-4251-9AAF-40C8105D9A42}"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2955603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C0471842-35CC-4661-A060-E8C618D47E11}"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29531563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7D23431-3A84-4A29-ADE9-6688760CEB46}" type="datetime1">
              <a:rPr lang="de-DE" smtClean="0"/>
              <a:t>19.03.2018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a:t>Mastertitelformat bearbeiten</a:t>
            </a:r>
            <a:endParaRPr lang="de-CH" dirty="0"/>
          </a:p>
        </p:txBody>
      </p:sp>
      <p:sp>
        <p:nvSpPr>
          <p:cNvPr id="6" name="Rechteck 5"/>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F75909B-B68D-4757-BE29-750C22B8297F}"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2315483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6C57259-8A0C-4E48-8CF6-84C9A625ADD8}"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0202442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2F12E9BB-6147-41ED-A6A6-4E22FA8775A2}"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8316611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23850" y="4563876"/>
            <a:ext cx="11528920"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CF3957E4-9DFF-424E-BF3F-D3544DBE335C}" type="datetime1">
              <a:rPr lang="de-DE" smtClean="0"/>
              <a:t>19.03.2018</a:t>
            </a:fld>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2" name="Titel 1"/>
          <p:cNvSpPr>
            <a:spLocks noGrp="1"/>
          </p:cNvSpPr>
          <p:nvPr>
            <p:ph type="ctrTitle"/>
          </p:nvPr>
        </p:nvSpPr>
        <p:spPr>
          <a:xfrm>
            <a:off x="323850" y="3429000"/>
            <a:ext cx="11528920"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de-CH" dirty="0"/>
              <a:t>Mastertitelformat bearbeiten</a:t>
            </a:r>
          </a:p>
        </p:txBody>
      </p:sp>
      <p:sp>
        <p:nvSpPr>
          <p:cNvPr id="7" name="Fußzeilenplatzhalter 6"/>
          <p:cNvSpPr>
            <a:spLocks noGrp="1"/>
          </p:cNvSpPr>
          <p:nvPr>
            <p:ph type="ftr" sz="quarter" idx="13"/>
          </p:nvPr>
        </p:nvSpPr>
        <p:spPr/>
        <p:txBody>
          <a:bodyPr/>
          <a:lstStyle/>
          <a:p>
            <a:r>
              <a:rPr lang="de-CH"/>
              <a:t>Gian-Andrea Heinrich</a:t>
            </a:r>
            <a:endParaRPr lang="de-CH" dirty="0"/>
          </a:p>
        </p:txBody>
      </p:sp>
      <p:sp>
        <p:nvSpPr>
          <p:cNvPr id="9" name="Bildplatzhalter 8"/>
          <p:cNvSpPr>
            <a:spLocks noGrp="1"/>
          </p:cNvSpPr>
          <p:nvPr>
            <p:ph type="pic" sz="quarter" idx="14"/>
          </p:nvPr>
        </p:nvSpPr>
        <p:spPr>
          <a:xfrm>
            <a:off x="324000" y="619200"/>
            <a:ext cx="11538000" cy="2808000"/>
          </a:xfrm>
        </p:spPr>
        <p:txBody>
          <a:bodyPr/>
          <a:lstStyle/>
          <a:p>
            <a:endParaRPr lang="de-CH" dirty="0"/>
          </a:p>
        </p:txBody>
      </p:sp>
    </p:spTree>
    <p:extLst>
      <p:ext uri="{BB962C8B-B14F-4D97-AF65-F5344CB8AC3E}">
        <p14:creationId xmlns:p14="http://schemas.microsoft.com/office/powerpoint/2010/main" val="165111172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67F62F9-3CA3-4336-9E36-35E1F02E26B3}"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4204512"/>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6696256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4" name="Datumsplatzhalter 3"/>
          <p:cNvSpPr>
            <a:spLocks noGrp="1"/>
          </p:cNvSpPr>
          <p:nvPr>
            <p:ph type="dt" sz="half" idx="10"/>
          </p:nvPr>
        </p:nvSpPr>
        <p:spPr/>
        <p:txBody>
          <a:bodyPr/>
          <a:lstStyle/>
          <a:p>
            <a:fld id="{0C6B4517-76C7-4A44-87E3-DBC1E2B40162}"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4"/>
            <a:ext cx="11537950" cy="4204513"/>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320075902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1" y="0"/>
            <a:ext cx="12187238" cy="6858000"/>
          </a:xfrm>
        </p:spPr>
        <p:txBody>
          <a:bodyPr/>
          <a:lstStyle/>
          <a:p>
            <a:endParaRPr lang="de-CH" dirty="0"/>
          </a:p>
        </p:txBody>
      </p:sp>
      <p:sp>
        <p:nvSpPr>
          <p:cNvPr id="2" name="Titel 1"/>
          <p:cNvSpPr>
            <a:spLocks noGrp="1"/>
          </p:cNvSpPr>
          <p:nvPr>
            <p:ph type="ctrTitle"/>
          </p:nvPr>
        </p:nvSpPr>
        <p:spPr>
          <a:xfrm>
            <a:off x="323849" y="1063255"/>
            <a:ext cx="11537951" cy="960809"/>
          </a:xfrm>
          <a:solidFill>
            <a:schemeClr val="bg1"/>
          </a:solidFill>
        </p:spPr>
        <p:txBody>
          <a:bodyPr wrap="square" lIns="144000" tIns="0" anchor="t" anchorCtr="0"/>
          <a:lstStyle>
            <a:lvl1pPr>
              <a:lnSpc>
                <a:spcPct val="100000"/>
              </a:lnSpc>
              <a:spcBef>
                <a:spcPts val="0"/>
              </a:spcBef>
              <a:defRPr sz="2800"/>
            </a:lvl1pPr>
          </a:lstStyle>
          <a:p>
            <a:r>
              <a:rPr lang="de-CH" dirty="0"/>
              <a:t>Mastertitelformat bearbeiten</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3" name="Untertitel 2"/>
          <p:cNvSpPr>
            <a:spLocks noGrp="1"/>
          </p:cNvSpPr>
          <p:nvPr>
            <p:ph type="subTitle" idx="1"/>
          </p:nvPr>
        </p:nvSpPr>
        <p:spPr>
          <a:xfrm>
            <a:off x="323850" y="620714"/>
            <a:ext cx="11537950"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1188653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Datumsplatzhalter 3"/>
          <p:cNvSpPr>
            <a:spLocks noGrp="1"/>
          </p:cNvSpPr>
          <p:nvPr>
            <p:ph type="dt" sz="half" idx="10"/>
          </p:nvPr>
        </p:nvSpPr>
        <p:spPr/>
        <p:txBody>
          <a:bodyPr/>
          <a:lstStyle/>
          <a:p>
            <a:fld id="{37E633BD-643B-4ABD-96B8-7FF0190D5CD5}"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7" name="Titel 6"/>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35413576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dirty="0"/>
              <a:t>Erste Ebene</a:t>
            </a:r>
          </a:p>
          <a:p>
            <a:pPr lvl="1"/>
            <a:r>
              <a:rPr lang="de-CH" dirty="0"/>
              <a:t>Zweite Ebene</a:t>
            </a:r>
          </a:p>
          <a:p>
            <a:pPr lvl="2"/>
            <a:r>
              <a:rPr lang="de-CH" dirty="0"/>
              <a:t>Dritte Ebene</a:t>
            </a:r>
          </a:p>
          <a:p>
            <a:pPr lvl="3"/>
            <a:r>
              <a:rPr lang="de-CH" dirty="0"/>
              <a:t>Vierte Ebene</a:t>
            </a:r>
          </a:p>
        </p:txBody>
      </p:sp>
      <p:sp>
        <p:nvSpPr>
          <p:cNvPr id="5" name="Datumsplatzhalter 4"/>
          <p:cNvSpPr>
            <a:spLocks noGrp="1"/>
          </p:cNvSpPr>
          <p:nvPr>
            <p:ph type="dt" sz="half" idx="10"/>
          </p:nvPr>
        </p:nvSpPr>
        <p:spPr/>
        <p:txBody>
          <a:bodyPr/>
          <a:lstStyle/>
          <a:p>
            <a:fld id="{186680B9-0454-4137-B139-8ADDC650E717}" type="datetime1">
              <a:rPr lang="de-DE" smtClean="0"/>
              <a:t>19.03.2018</a:t>
            </a:fld>
            <a:endParaRPr lang="de-CH" dirty="0"/>
          </a:p>
        </p:txBody>
      </p:sp>
      <p:sp>
        <p:nvSpPr>
          <p:cNvPr id="6" name="Fußzeilenplatzhalter 5"/>
          <p:cNvSpPr>
            <a:spLocks noGrp="1"/>
          </p:cNvSpPr>
          <p:nvPr>
            <p:ph type="ftr" sz="quarter" idx="11"/>
          </p:nvPr>
        </p:nvSpPr>
        <p:spPr/>
        <p:txBody>
          <a:bodyPr/>
          <a:lstStyle/>
          <a:p>
            <a:r>
              <a:rPr lang="de-CH"/>
              <a:t>Gian-Andrea Heinrich</a:t>
            </a:r>
            <a:endParaRPr lang="de-CH" dirty="0"/>
          </a:p>
        </p:txBody>
      </p:sp>
      <p:sp>
        <p:nvSpPr>
          <p:cNvPr id="7" name="Foliennummernplatzhalter 6"/>
          <p:cNvSpPr>
            <a:spLocks noGrp="1"/>
          </p:cNvSpPr>
          <p:nvPr>
            <p:ph type="sldNum" sz="quarter" idx="12"/>
          </p:nvPr>
        </p:nvSpPr>
        <p:spPr/>
        <p:txBody>
          <a:bodyPr/>
          <a:lstStyle/>
          <a:p>
            <a:fld id="{6C6AE60A-B69C-4790-82F7-3882EDF23186}" type="slidenum">
              <a:rPr lang="de-CH" smtClean="0"/>
              <a:t>‹Nr.›</a:t>
            </a:fld>
            <a:endParaRPr lang="de-CH" dirty="0"/>
          </a:p>
        </p:txBody>
      </p:sp>
      <p:sp>
        <p:nvSpPr>
          <p:cNvPr id="8" name="Titel 7"/>
          <p:cNvSpPr>
            <a:spLocks noGrp="1"/>
          </p:cNvSpPr>
          <p:nvPr>
            <p:ph type="title"/>
          </p:nvPr>
        </p:nvSpPr>
        <p:spPr>
          <a:xfrm>
            <a:off x="323850" y="620714"/>
            <a:ext cx="11537950" cy="972000"/>
          </a:xfrm>
          <a:solidFill>
            <a:schemeClr val="bg1"/>
          </a:solidFill>
        </p:spPr>
        <p:txBody>
          <a:bodyPr/>
          <a:lstStyle/>
          <a:p>
            <a:r>
              <a:rPr lang="de-CH" dirty="0"/>
              <a:t>Mastertitelformat bearbeiten</a:t>
            </a:r>
          </a:p>
        </p:txBody>
      </p:sp>
    </p:spTree>
    <p:extLst>
      <p:ext uri="{BB962C8B-B14F-4D97-AF65-F5344CB8AC3E}">
        <p14:creationId xmlns:p14="http://schemas.microsoft.com/office/powerpoint/2010/main" val="10065863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4050F26-E65B-4E6B-990A-9A87B63E7E74}"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sp>
        <p:nvSpPr>
          <p:cNvPr id="5" name="Titel 4"/>
          <p:cNvSpPr>
            <a:spLocks noGrp="1"/>
          </p:cNvSpPr>
          <p:nvPr>
            <p:ph type="title"/>
          </p:nvPr>
        </p:nvSpPr>
        <p:spPr>
          <a:xfrm>
            <a:off x="323850" y="620714"/>
            <a:ext cx="11537950" cy="972000"/>
          </a:xfrm>
        </p:spPr>
        <p:txBody>
          <a:bodyPr/>
          <a:lstStyle/>
          <a:p>
            <a:r>
              <a:rPr lang="de-CH" dirty="0"/>
              <a:t>Mastertitelformat bearbeiten</a:t>
            </a:r>
          </a:p>
        </p:txBody>
      </p:sp>
    </p:spTree>
    <p:extLst>
      <p:ext uri="{BB962C8B-B14F-4D97-AF65-F5344CB8AC3E}">
        <p14:creationId xmlns:p14="http://schemas.microsoft.com/office/powerpoint/2010/main" val="34012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EFCA7CD-78E4-483F-A0D0-B8A19DA25CFE}" type="datetime1">
              <a:rPr lang="de-DE" smtClean="0"/>
              <a:t>19.03.2018</a:t>
            </a:fld>
            <a:endParaRPr lang="de-CH" dirty="0"/>
          </a:p>
        </p:txBody>
      </p:sp>
      <p:sp>
        <p:nvSpPr>
          <p:cNvPr id="5" name="Fußzeilenplatzhalter 4"/>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a:t>Bild auf Platzhalter ziehen oder durch Klicken auf Symbol hinzufügen</a:t>
            </a:r>
            <a:endParaRPr lang="de-CH" dirty="0"/>
          </a:p>
        </p:txBody>
      </p:sp>
      <p:sp>
        <p:nvSpPr>
          <p:cNvPr id="7" name="Rechteck 6"/>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0EF146-F181-48A8-A792-AACB6AB56816}"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Gian-Andrea Heinrich</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‹Nr.›</a:t>
            </a:fld>
            <a:endParaRPr lang="de-CH" dirty="0"/>
          </a:p>
        </p:txBody>
      </p:sp>
      <p:sp>
        <p:nvSpPr>
          <p:cNvPr id="10" name="Bildplatzhalter 9"/>
          <p:cNvSpPr>
            <a:spLocks noGrp="1"/>
          </p:cNvSpPr>
          <p:nvPr>
            <p:ph type="pic" sz="quarter" idx="13"/>
          </p:nvPr>
        </p:nvSpPr>
        <p:spPr>
          <a:xfrm>
            <a:off x="323850" y="620713"/>
            <a:ext cx="11537950" cy="5607860"/>
          </a:xfrm>
          <a:noFill/>
        </p:spPr>
        <p:txBody>
          <a:bodyPr/>
          <a:lstStyle>
            <a:lvl1pPr marL="0" indent="0">
              <a:buNone/>
              <a:defRPr/>
            </a:lvl1pPr>
          </a:lstStyle>
          <a:p>
            <a:r>
              <a:rPr lang="de-CH" dirty="0"/>
              <a:t>Bild auf Platzhalter ziehen oder durch Klicken auf Symbol hinzufügen</a:t>
            </a:r>
          </a:p>
        </p:txBody>
      </p:sp>
    </p:spTree>
    <p:extLst>
      <p:ext uri="{BB962C8B-B14F-4D97-AF65-F5344CB8AC3E}">
        <p14:creationId xmlns:p14="http://schemas.microsoft.com/office/powerpoint/2010/main" val="13751956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462622BD-590C-4B9B-BA1B-E94202458074}"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Gian-Andrea Heinrich</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3885354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Datumsplatzhalter 1"/>
          <p:cNvSpPr>
            <a:spLocks noGrp="1"/>
          </p:cNvSpPr>
          <p:nvPr>
            <p:ph type="dt" sz="half" idx="10"/>
          </p:nvPr>
        </p:nvSpPr>
        <p:spPr/>
        <p:txBody>
          <a:bodyPr/>
          <a:lstStyle/>
          <a:p>
            <a:fld id="{E4BE2866-3D4D-4B08-8463-B879C3501469}" type="datetime1">
              <a:rPr lang="de-DE" smtClean="0"/>
              <a:t>19.03.2018</a:t>
            </a:fld>
            <a:endParaRPr lang="de-CH" dirty="0"/>
          </a:p>
        </p:txBody>
      </p:sp>
      <p:sp>
        <p:nvSpPr>
          <p:cNvPr id="3" name="Fußzeilenplatzhalter 2"/>
          <p:cNvSpPr>
            <a:spLocks noGrp="1"/>
          </p:cNvSpPr>
          <p:nvPr>
            <p:ph type="ftr" sz="quarter" idx="11"/>
          </p:nvPr>
        </p:nvSpPr>
        <p:spPr/>
        <p:txBody>
          <a:bodyPr/>
          <a:lstStyle>
            <a:lvl1pPr>
              <a:defRPr/>
            </a:lvl1pPr>
          </a:lstStyle>
          <a:p>
            <a:r>
              <a:rPr lang="de-CH" dirty="0" err="1"/>
              <a:t>Varin</a:t>
            </a:r>
            <a:r>
              <a:rPr lang="de-CH" dirty="0"/>
              <a:t> Buff, Gian-Andrea Heinrich, Björn Joos, Robin Stähli</a:t>
            </a:r>
          </a:p>
        </p:txBody>
      </p:sp>
      <p:sp>
        <p:nvSpPr>
          <p:cNvPr id="4" name="Foliennummernplatzhalter 3"/>
          <p:cNvSpPr>
            <a:spLocks noGrp="1"/>
          </p:cNvSpPr>
          <p:nvPr>
            <p:ph type="sldNum" sz="quarter" idx="12"/>
          </p:nvPr>
        </p:nvSpPr>
        <p:spPr/>
        <p:txBody>
          <a:bodyPr/>
          <a:lstStyle/>
          <a:p>
            <a:fld id="{6C6AE60A-B69C-4790-82F7-3882EDF23186}" type="slidenum">
              <a:rPr lang="de-CH" smtClean="0"/>
              <a:t>‹Nr.›</a:t>
            </a:fld>
            <a:endParaRPr lang="de-CH"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
        <p:nvSpPr>
          <p:cNvPr id="8" name="Rechteck 7"/>
          <p:cNvSpPr/>
          <p:nvPr userDrawn="1"/>
        </p:nvSpPr>
        <p:spPr>
          <a:xfrm>
            <a:off x="323850" y="6308726"/>
            <a:ext cx="3177409" cy="46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6.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7.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8.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F14C144-C222-4D9F-BBC4-B9C32D4925C4}"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dirty="0" err="1"/>
              <a:t>Varin</a:t>
            </a:r>
            <a:r>
              <a:rPr lang="de-CH" dirty="0"/>
              <a:t> Buff, Gian-Andrea Heinrich, Björn Joos, Robin Stähli</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de-CH" dirty="0"/>
              <a:t>Titelmasterformat durch Klicken bearbeiten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5FC875E-32E0-4B21-8733-6A8A5DC860C8}"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3343776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8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24A45C3-CCB0-4A07-949A-75785C06BA63}"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8076566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8B5FC2B7-9598-4208-AD05-42F179FA921F}"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94144320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5209BDA-F337-40DC-9A7A-21B100004793}"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17148772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6"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8" r:id="rId18"/>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20384EFE-3619-4BEB-8970-AE4C72F9853C}"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28985992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4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1944DCA-F415-4C1F-83A5-5F965CBB3C51}"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02193452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90D4235-8573-4669-9187-4EA81DF3EC80}" type="datetime1">
              <a:rPr lang="de-DE" smtClean="0"/>
              <a:t>19.03.2018</a:t>
            </a:fld>
            <a:endParaRPr lang="de-CH"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de-CH"/>
              <a:t>Gian-Andrea Heinrich</a:t>
            </a:r>
            <a:endParaRPr lang="de-CH"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CH" smtClean="0"/>
              <a:pPr/>
              <a:t>‹Nr.›</a:t>
            </a:fld>
            <a:endParaRPr lang="de-CH"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323850" y="620714"/>
            <a:ext cx="11528920" cy="972000"/>
          </a:xfrm>
          <a:prstGeom prst="rect">
            <a:avLst/>
          </a:prstGeom>
          <a:solidFill>
            <a:schemeClr val="bg1"/>
          </a:solidFill>
        </p:spPr>
        <p:txBody>
          <a:bodyPr vert="horz" lIns="140400" tIns="54000" rIns="144000" bIns="0" rtlCol="0" anchor="t" anchorCtr="0">
            <a:noAutofit/>
          </a:bodyPr>
          <a:lstStyle/>
          <a:p>
            <a:r>
              <a:rPr lang="de-CH" dirty="0"/>
              <a:t>Titelmasterformat durch Klicken bearbeiten</a:t>
            </a:r>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de-CH" sz="800" b="1" dirty="0"/>
              <a:t>Platzhalter</a:t>
            </a:r>
            <a:r>
              <a:rPr lang="de-CH" sz="800" b="1" baseline="0" dirty="0"/>
              <a:t> Logo/Schriftzug</a:t>
            </a:r>
            <a:br>
              <a:rPr lang="de-CH" sz="800" baseline="0" dirty="0"/>
            </a:br>
            <a:r>
              <a:rPr lang="de-CH" sz="800" baseline="0" dirty="0"/>
              <a:t>(Anpassung im Folienmaster über «Ansicht» </a:t>
            </a:r>
            <a:r>
              <a:rPr lang="de-CH" sz="800" baseline="0" dirty="0">
                <a:sym typeface="Wingdings" pitchFamily="2" charset="2"/>
              </a:rPr>
              <a:t>&gt; «Folienmaster») </a:t>
            </a:r>
            <a:endParaRPr lang="de-CH" sz="80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96470675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www.craftsy.com/blog/wp-content/uploads/2013/07/cropped.jpg" TargetMode="External"/><Relationship Id="rId3" Type="http://schemas.openxmlformats.org/officeDocument/2006/relationships/hyperlink" Target="https://cdn.instructables.com/FMK/1ZLS/J283520X/FMK1ZLSJ283520X.MEDIUM.jpg" TargetMode="External"/><Relationship Id="rId7" Type="http://schemas.openxmlformats.org/officeDocument/2006/relationships/hyperlink" Target="https://www.youtube.com/watch?v=bRYqyoqUJuM" TargetMode="External"/><Relationship Id="rId2" Type="http://schemas.openxmlformats.org/officeDocument/2006/relationships/hyperlink" Target="http://nerei.org/wp-content/uploads/2016/07/Nerei-Virtual-reality-Environments-612x278.jpg" TargetMode="External"/><Relationship Id="rId1" Type="http://schemas.openxmlformats.org/officeDocument/2006/relationships/slideLayout" Target="../slideLayouts/slideLayout5.xml"/><Relationship Id="rId6" Type="http://schemas.openxmlformats.org/officeDocument/2006/relationships/hyperlink" Target="http://www.cartoonresource.com/archive/education-teachers/teaching/computer-is-smoking.aspx" TargetMode="External"/><Relationship Id="rId5" Type="http://schemas.openxmlformats.org/officeDocument/2006/relationships/hyperlink" Target="https://sites.google.com/site/yorkyuhuang/_/rsrc/1455602233247/home/research/computer-vision-augmented-reality/image-based-relocalization-in-slam/image_camerapose.jpg" TargetMode="External"/><Relationship Id="rId4" Type="http://schemas.openxmlformats.org/officeDocument/2006/relationships/hyperlink" Target="https://www.frsco.com/completeness/" TargetMode="External"/><Relationship Id="rId9" Type="http://schemas.openxmlformats.org/officeDocument/2006/relationships/hyperlink" Target="http://www.theia-sfm.org/_images/incremental_sfm.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di.ens.fr/willow/events/cvml2011/materials/CVML2011_Cordelia_bof.pdf"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e.serlo.org/mathe/geometrie/raeumliche-figuren/volumen-massenberechnung/aufgaben-kegel/6056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pPr algn="ctr"/>
            <a:r>
              <a:rPr lang="de-CH" dirty="0"/>
              <a:t>3D Vision Paper </a:t>
            </a:r>
            <a:r>
              <a:rPr lang="de-CH" dirty="0" err="1"/>
              <a:t>Presentation</a:t>
            </a:r>
            <a:r>
              <a:rPr lang="de-CH" dirty="0"/>
              <a:t> </a:t>
            </a:r>
            <a:r>
              <a:rPr lang="de-CH" dirty="0" err="1"/>
              <a:t>by</a:t>
            </a:r>
            <a:r>
              <a:rPr lang="de-CH" dirty="0"/>
              <a:t> </a:t>
            </a:r>
            <a:r>
              <a:rPr lang="de-CH" dirty="0" err="1"/>
              <a:t>Varin</a:t>
            </a:r>
            <a:r>
              <a:rPr lang="de-CH" dirty="0"/>
              <a:t> Buff, Gian-Andrea Heinrich, Björn Joos, Robin Stähli</a:t>
            </a:r>
          </a:p>
        </p:txBody>
      </p:sp>
      <p:sp>
        <p:nvSpPr>
          <p:cNvPr id="3" name="Datumsplatzhalter 2"/>
          <p:cNvSpPr>
            <a:spLocks noGrp="1"/>
          </p:cNvSpPr>
          <p:nvPr>
            <p:ph type="dt" sz="half" idx="10"/>
          </p:nvPr>
        </p:nvSpPr>
        <p:spPr/>
        <p:txBody>
          <a:bodyPr/>
          <a:lstStyle/>
          <a:p>
            <a:fld id="{1EA91B0D-80B3-44B8-8B10-527E24A331AD}" type="datetime1">
              <a:rPr lang="de-DE" smtClean="0"/>
              <a:t>19.03.2018</a:t>
            </a:fld>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pPr/>
              <a:t>1</a:t>
            </a:fld>
            <a:endParaRPr lang="de-CH" dirty="0"/>
          </a:p>
        </p:txBody>
      </p:sp>
      <p:sp>
        <p:nvSpPr>
          <p:cNvPr id="18" name="Titel 17"/>
          <p:cNvSpPr>
            <a:spLocks noGrp="1"/>
          </p:cNvSpPr>
          <p:nvPr>
            <p:ph type="ctrTitle"/>
          </p:nvPr>
        </p:nvSpPr>
        <p:spPr/>
        <p:txBody>
          <a:bodyPr/>
          <a:lstStyle/>
          <a:p>
            <a:pPr algn="ctr"/>
            <a:r>
              <a:rPr lang="en-GB" dirty="0"/>
              <a:t>Reconstructing</a:t>
            </a:r>
            <a:r>
              <a:rPr lang="de-CH" dirty="0"/>
              <a:t> </a:t>
            </a:r>
            <a:r>
              <a:rPr lang="de-CH" dirty="0" err="1"/>
              <a:t>the</a:t>
            </a:r>
            <a:r>
              <a:rPr lang="de-CH" dirty="0"/>
              <a:t> World* in Six Days</a:t>
            </a:r>
            <a:br>
              <a:rPr lang="de-CH" dirty="0"/>
            </a:br>
            <a:r>
              <a:rPr lang="de-CH" dirty="0"/>
              <a:t>*(As </a:t>
            </a:r>
            <a:r>
              <a:rPr lang="de-CH" dirty="0" err="1"/>
              <a:t>Captured</a:t>
            </a:r>
            <a:r>
              <a:rPr lang="de-CH" dirty="0"/>
              <a:t> </a:t>
            </a:r>
            <a:r>
              <a:rPr lang="de-CH" dirty="0" err="1"/>
              <a:t>by</a:t>
            </a:r>
            <a:r>
              <a:rPr lang="de-CH" dirty="0"/>
              <a:t> </a:t>
            </a:r>
            <a:r>
              <a:rPr lang="de-CH" dirty="0" err="1"/>
              <a:t>the</a:t>
            </a:r>
            <a:r>
              <a:rPr lang="de-CH" dirty="0"/>
              <a:t> Yahoo 100 Million Image Dataset)</a:t>
            </a:r>
          </a:p>
        </p:txBody>
      </p:sp>
      <p:sp>
        <p:nvSpPr>
          <p:cNvPr id="4" name="Fußzeilenplatzhalter 3"/>
          <p:cNvSpPr>
            <a:spLocks noGrp="1"/>
          </p:cNvSpPr>
          <p:nvPr>
            <p:ph type="ftr" sz="quarter" idx="13"/>
          </p:nvPr>
        </p:nvSpPr>
        <p:spPr/>
        <p:txBody>
          <a:bodyPr/>
          <a:lstStyle/>
          <a:p>
            <a:r>
              <a:rPr lang="de-CH" dirty="0" err="1"/>
              <a:t>Varin</a:t>
            </a:r>
            <a:r>
              <a:rPr lang="de-CH" dirty="0"/>
              <a:t> Buff, Gian-Andrea Heinrich, Björn Joos, Robin Stähli</a:t>
            </a:r>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10</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3 – More than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2" name="Freihandform: Form 21">
            <a:extLst>
              <a:ext uri="{FF2B5EF4-FFF2-40B4-BE49-F238E27FC236}">
                <a16:creationId xmlns:a16="http://schemas.microsoft.com/office/drawing/2014/main" id="{F51FD660-B34D-4350-8E17-5B1C5854F190}"/>
              </a:ext>
            </a:extLst>
          </p:cNvPr>
          <p:cNvSpPr/>
          <p:nvPr/>
        </p:nvSpPr>
        <p:spPr>
          <a:xfrm>
            <a:off x="3044578" y="2225356"/>
            <a:ext cx="2418958" cy="118885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3167468"/>
              <a:gd name="connsiteY0" fmla="*/ 539983 h 1700042"/>
              <a:gd name="connsiteX1" fmla="*/ 1161247 w 3167468"/>
              <a:gd name="connsiteY1" fmla="*/ 512687 h 1700042"/>
              <a:gd name="connsiteX2" fmla="*/ 3167468 w 3167468"/>
              <a:gd name="connsiteY2" fmla="*/ 1700042 h 1700042"/>
              <a:gd name="connsiteX0" fmla="*/ 0 w 3167468"/>
              <a:gd name="connsiteY0" fmla="*/ 106900 h 1266959"/>
              <a:gd name="connsiteX1" fmla="*/ 1161247 w 3167468"/>
              <a:gd name="connsiteY1" fmla="*/ 79604 h 1266959"/>
              <a:gd name="connsiteX2" fmla="*/ 3167468 w 3167468"/>
              <a:gd name="connsiteY2" fmla="*/ 1266959 h 1266959"/>
              <a:gd name="connsiteX0" fmla="*/ 0 w 3185441"/>
              <a:gd name="connsiteY0" fmla="*/ 88205 h 1275559"/>
              <a:gd name="connsiteX1" fmla="*/ 1179220 w 3185441"/>
              <a:gd name="connsiteY1" fmla="*/ 88204 h 1275559"/>
              <a:gd name="connsiteX2" fmla="*/ 3185441 w 3185441"/>
              <a:gd name="connsiteY2" fmla="*/ 1275559 h 1275559"/>
              <a:gd name="connsiteX0" fmla="*/ 0 w 3185441"/>
              <a:gd name="connsiteY0" fmla="*/ 85238 h 1272592"/>
              <a:gd name="connsiteX1" fmla="*/ 1179220 w 3185441"/>
              <a:gd name="connsiteY1" fmla="*/ 85237 h 1272592"/>
              <a:gd name="connsiteX2" fmla="*/ 3185441 w 3185441"/>
              <a:gd name="connsiteY2" fmla="*/ 1272592 h 1272592"/>
              <a:gd name="connsiteX0" fmla="*/ 0 w 3185441"/>
              <a:gd name="connsiteY0" fmla="*/ 18710 h 1206064"/>
              <a:gd name="connsiteX1" fmla="*/ 1179220 w 3185441"/>
              <a:gd name="connsiteY1" fmla="*/ 18709 h 1206064"/>
              <a:gd name="connsiteX2" fmla="*/ 3185441 w 3185441"/>
              <a:gd name="connsiteY2" fmla="*/ 1206064 h 1206064"/>
              <a:gd name="connsiteX0" fmla="*/ 0 w 3185441"/>
              <a:gd name="connsiteY0" fmla="*/ 1505 h 1188859"/>
              <a:gd name="connsiteX1" fmla="*/ 1179220 w 3185441"/>
              <a:gd name="connsiteY1" fmla="*/ 1504 h 1188859"/>
              <a:gd name="connsiteX2" fmla="*/ 3185441 w 3185441"/>
              <a:gd name="connsiteY2" fmla="*/ 1188859 h 1188859"/>
            </a:gdLst>
            <a:ahLst/>
            <a:cxnLst>
              <a:cxn ang="0">
                <a:pos x="connsiteX0" y="connsiteY0"/>
              </a:cxn>
              <a:cxn ang="0">
                <a:pos x="connsiteX1" y="connsiteY1"/>
              </a:cxn>
              <a:cxn ang="0">
                <a:pos x="connsiteX2" y="connsiteY2"/>
              </a:cxn>
            </a:cxnLst>
            <a:rect l="l" t="t" r="r" b="b"/>
            <a:pathLst>
              <a:path w="3185441" h="1188859">
                <a:moveTo>
                  <a:pt x="0" y="1505"/>
                </a:moveTo>
                <a:cubicBezTo>
                  <a:pt x="407538" y="14017"/>
                  <a:pt x="558451" y="-5318"/>
                  <a:pt x="1179220" y="1504"/>
                </a:cubicBezTo>
                <a:cubicBezTo>
                  <a:pt x="1799989" y="8326"/>
                  <a:pt x="2744163" y="140256"/>
                  <a:pt x="3185441" y="1188859"/>
                </a:cubicBezTo>
              </a:path>
            </a:pathLst>
          </a:custGeom>
          <a:noFill/>
          <a:ln>
            <a:solidFill>
              <a:schemeClr val="tx1"/>
            </a:solidFill>
            <a:prstDash val="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Inhaltsplatzhalter 1">
            <a:extLst>
              <a:ext uri="{FF2B5EF4-FFF2-40B4-BE49-F238E27FC236}">
                <a16:creationId xmlns:a16="http://schemas.microsoft.com/office/drawing/2014/main" id="{55D8D731-50D0-4469-87AB-3004F2FD4FAE}"/>
              </a:ext>
            </a:extLst>
          </p:cNvPr>
          <p:cNvSpPr txBox="1">
            <a:spLocks/>
          </p:cNvSpPr>
          <p:nvPr/>
        </p:nvSpPr>
        <p:spPr>
          <a:xfrm>
            <a:off x="7921018" y="2735822"/>
            <a:ext cx="3940781" cy="163392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Tx/>
              <a:buFont typeface="Wingdings" pitchFamily="2" charset="2"/>
              <a:buAutoNum type="arabicParenR"/>
            </a:pPr>
            <a:r>
              <a:rPr lang="en-GB" dirty="0"/>
              <a:t>Attach Image to best matching Iconic Image</a:t>
            </a:r>
          </a:p>
          <a:p>
            <a:pPr marL="457200" indent="-457200">
              <a:buClrTx/>
              <a:buFont typeface="Wingdings" pitchFamily="2" charset="2"/>
              <a:buAutoNum type="arabicParenR"/>
            </a:pPr>
            <a:r>
              <a:rPr lang="en-GB" dirty="0"/>
              <a:t>Join matched Cluster into Component</a:t>
            </a:r>
          </a:p>
        </p:txBody>
      </p:sp>
    </p:spTree>
    <p:extLst>
      <p:ext uri="{BB962C8B-B14F-4D97-AF65-F5344CB8AC3E}">
        <p14:creationId xmlns:p14="http://schemas.microsoft.com/office/powerpoint/2010/main" val="2082112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US" dirty="0"/>
              <a:t>SIFT Features</a:t>
            </a:r>
          </a:p>
          <a:p>
            <a:r>
              <a:rPr lang="en-US" dirty="0"/>
              <a:t>Visual Words</a:t>
            </a:r>
          </a:p>
          <a:p>
            <a:r>
              <a:rPr lang="en-US" dirty="0"/>
              <a:t>Camera </a:t>
            </a:r>
            <a:r>
              <a:rPr lang="en-US" dirty="0" err="1"/>
              <a:t>Intrinsics</a:t>
            </a:r>
            <a:endParaRPr lang="en-US" dirty="0"/>
          </a:p>
        </p:txBody>
      </p:sp>
      <p:sp>
        <p:nvSpPr>
          <p:cNvPr id="3" name="Datumsplatzhalter 2"/>
          <p:cNvSpPr>
            <a:spLocks noGrp="1"/>
          </p:cNvSpPr>
          <p:nvPr>
            <p:ph type="dt" sz="half" idx="10"/>
          </p:nvPr>
        </p:nvSpPr>
        <p:spPr/>
        <p:txBody>
          <a:bodyPr/>
          <a:lstStyle/>
          <a:p>
            <a:fld id="{D9C74AA8-20D7-4008-B030-5544C53C1C3A}" type="datetime1">
              <a:rPr lang="de-DE" smtClean="0"/>
              <a:t>19.03.2018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11</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WS-</a:t>
            </a:r>
            <a:r>
              <a:rPr lang="en-GB" dirty="0" err="1"/>
              <a:t>SfM</a:t>
            </a:r>
            <a:r>
              <a:rPr lang="en-GB" dirty="0"/>
              <a:t> – Data kept from Images</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spTree>
    <p:extLst>
      <p:ext uri="{BB962C8B-B14F-4D97-AF65-F5344CB8AC3E}">
        <p14:creationId xmlns:p14="http://schemas.microsoft.com/office/powerpoint/2010/main" val="4126048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3850" y="1556740"/>
            <a:ext cx="11537950" cy="1440200"/>
          </a:xfrm>
        </p:spPr>
        <p:txBody>
          <a:bodyPr/>
          <a:lstStyle/>
          <a:p>
            <a:r>
              <a:rPr lang="de-CH" dirty="0"/>
              <a:t>Problem: </a:t>
            </a:r>
            <a:r>
              <a:rPr lang="de-CH" dirty="0" err="1"/>
              <a:t>Two</a:t>
            </a:r>
            <a:r>
              <a:rPr lang="de-CH" dirty="0"/>
              <a:t> </a:t>
            </a:r>
            <a:r>
              <a:rPr lang="de-CH" dirty="0" err="1"/>
              <a:t>or</a:t>
            </a:r>
            <a:r>
              <a:rPr lang="de-CH" dirty="0"/>
              <a:t> </a:t>
            </a:r>
            <a:r>
              <a:rPr lang="de-CH" dirty="0" err="1"/>
              <a:t>more</a:t>
            </a:r>
            <a:r>
              <a:rPr lang="de-CH" dirty="0"/>
              <a:t> Clusters </a:t>
            </a:r>
            <a:r>
              <a:rPr lang="de-CH" dirty="0" err="1"/>
              <a:t>can</a:t>
            </a:r>
            <a:r>
              <a:rPr lang="de-CH" dirty="0"/>
              <a:t> </a:t>
            </a:r>
            <a:r>
              <a:rPr lang="de-CH" dirty="0" err="1"/>
              <a:t>be</a:t>
            </a:r>
            <a:r>
              <a:rPr lang="de-CH" dirty="0"/>
              <a:t> </a:t>
            </a:r>
            <a:r>
              <a:rPr lang="de-CH" dirty="0" err="1"/>
              <a:t>similar</a:t>
            </a:r>
            <a:endParaRPr lang="de-CH" dirty="0"/>
          </a:p>
          <a:p>
            <a:endParaRPr lang="de-CH" dirty="0"/>
          </a:p>
          <a:p>
            <a:r>
              <a:rPr lang="de-CH" dirty="0"/>
              <a:t>Solution: </a:t>
            </a:r>
            <a:r>
              <a:rPr lang="de-CH" dirty="0" err="1"/>
              <a:t>Merging</a:t>
            </a:r>
            <a:endParaRPr lang="de-CH" dirty="0"/>
          </a:p>
          <a:p>
            <a:endParaRPr lang="de-CH" dirty="0"/>
          </a:p>
        </p:txBody>
      </p:sp>
      <p:sp>
        <p:nvSpPr>
          <p:cNvPr id="3" name="Datumsplatzhalter 2"/>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p:cNvSpPr>
            <a:spLocks noGrp="1"/>
          </p:cNvSpPr>
          <p:nvPr>
            <p:ph type="sldNum" sz="quarter" idx="12"/>
          </p:nvPr>
        </p:nvSpPr>
        <p:spPr/>
        <p:txBody>
          <a:bodyPr/>
          <a:lstStyle/>
          <a:p>
            <a:fld id="{6C6AE60A-B69C-4790-82F7-3882EDF23186}" type="slidenum">
              <a:rPr lang="de-CH" smtClean="0"/>
              <a:t>12</a:t>
            </a:fld>
            <a:endParaRPr lang="de-CH" dirty="0"/>
          </a:p>
        </p:txBody>
      </p:sp>
      <p:sp>
        <p:nvSpPr>
          <p:cNvPr id="6" name="Titel 5"/>
          <p:cNvSpPr>
            <a:spLocks noGrp="1"/>
          </p:cNvSpPr>
          <p:nvPr>
            <p:ph type="title"/>
          </p:nvPr>
        </p:nvSpPr>
        <p:spPr/>
        <p:txBody>
          <a:bodyPr/>
          <a:lstStyle/>
          <a:p>
            <a:r>
              <a:rPr lang="de-CH" dirty="0"/>
              <a:t>WS-</a:t>
            </a:r>
            <a:r>
              <a:rPr lang="de-CH" dirty="0" err="1"/>
              <a:t>SfM</a:t>
            </a:r>
            <a:r>
              <a:rPr lang="de-CH" dirty="0"/>
              <a:t> – Cluster </a:t>
            </a:r>
            <a:r>
              <a:rPr lang="de-CH" dirty="0" err="1"/>
              <a:t>Merging</a:t>
            </a:r>
            <a:endParaRPr lang="de-CH" dirty="0"/>
          </a:p>
        </p:txBody>
      </p:sp>
      <p:sp>
        <p:nvSpPr>
          <p:cNvPr id="7" name="Rechteck: gefaltete Ecke 61">
            <a:extLst>
              <a:ext uri="{FF2B5EF4-FFF2-40B4-BE49-F238E27FC236}">
                <a16:creationId xmlns:a16="http://schemas.microsoft.com/office/drawing/2014/main" id="{939B2952-EE24-48A6-A9EB-707400E5FA58}"/>
              </a:ext>
            </a:extLst>
          </p:cNvPr>
          <p:cNvSpPr/>
          <p:nvPr/>
        </p:nvSpPr>
        <p:spPr>
          <a:xfrm flipV="1">
            <a:off x="764879"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C901412C-8B17-4701-8313-D7E74D80B151}"/>
              </a:ext>
            </a:extLst>
          </p:cNvPr>
          <p:cNvSpPr/>
          <p:nvPr/>
        </p:nvSpPr>
        <p:spPr>
          <a:xfrm>
            <a:off x="1223626"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B9CF8DA7-09F0-4A39-9B44-942E0A7DAF06}"/>
              </a:ext>
            </a:extLst>
          </p:cNvPr>
          <p:cNvSpPr/>
          <p:nvPr/>
        </p:nvSpPr>
        <p:spPr>
          <a:xfrm rot="4778072">
            <a:off x="1369071"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hteck: gefaltete Ecke 61">
            <a:extLst>
              <a:ext uri="{FF2B5EF4-FFF2-40B4-BE49-F238E27FC236}">
                <a16:creationId xmlns:a16="http://schemas.microsoft.com/office/drawing/2014/main" id="{939B2952-EE24-48A6-A9EB-707400E5FA58}"/>
              </a:ext>
            </a:extLst>
          </p:cNvPr>
          <p:cNvSpPr/>
          <p:nvPr/>
        </p:nvSpPr>
        <p:spPr>
          <a:xfrm flipV="1">
            <a:off x="917279"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Ellipse 44">
            <a:extLst>
              <a:ext uri="{FF2B5EF4-FFF2-40B4-BE49-F238E27FC236}">
                <a16:creationId xmlns:a16="http://schemas.microsoft.com/office/drawing/2014/main" id="{C901412C-8B17-4701-8313-D7E74D80B151}"/>
              </a:ext>
            </a:extLst>
          </p:cNvPr>
          <p:cNvSpPr/>
          <p:nvPr/>
        </p:nvSpPr>
        <p:spPr>
          <a:xfrm>
            <a:off x="1376026"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Ellipse 45">
            <a:extLst>
              <a:ext uri="{FF2B5EF4-FFF2-40B4-BE49-F238E27FC236}">
                <a16:creationId xmlns:a16="http://schemas.microsoft.com/office/drawing/2014/main" id="{B9CF8DA7-09F0-4A39-9B44-942E0A7DAF06}"/>
              </a:ext>
            </a:extLst>
          </p:cNvPr>
          <p:cNvSpPr/>
          <p:nvPr/>
        </p:nvSpPr>
        <p:spPr>
          <a:xfrm rot="4778072">
            <a:off x="1521471"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gefaltete Ecke 61">
            <a:extLst>
              <a:ext uri="{FF2B5EF4-FFF2-40B4-BE49-F238E27FC236}">
                <a16:creationId xmlns:a16="http://schemas.microsoft.com/office/drawing/2014/main" id="{939B2952-EE24-48A6-A9EB-707400E5FA58}"/>
              </a:ext>
            </a:extLst>
          </p:cNvPr>
          <p:cNvSpPr/>
          <p:nvPr/>
        </p:nvSpPr>
        <p:spPr>
          <a:xfrm flipV="1">
            <a:off x="1069679"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Ellipse 47">
            <a:extLst>
              <a:ext uri="{FF2B5EF4-FFF2-40B4-BE49-F238E27FC236}">
                <a16:creationId xmlns:a16="http://schemas.microsoft.com/office/drawing/2014/main" id="{C901412C-8B17-4701-8313-D7E74D80B151}"/>
              </a:ext>
            </a:extLst>
          </p:cNvPr>
          <p:cNvSpPr/>
          <p:nvPr/>
        </p:nvSpPr>
        <p:spPr>
          <a:xfrm>
            <a:off x="1528426"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Ellipse 48">
            <a:extLst>
              <a:ext uri="{FF2B5EF4-FFF2-40B4-BE49-F238E27FC236}">
                <a16:creationId xmlns:a16="http://schemas.microsoft.com/office/drawing/2014/main" id="{B9CF8DA7-09F0-4A39-9B44-942E0A7DAF06}"/>
              </a:ext>
            </a:extLst>
          </p:cNvPr>
          <p:cNvSpPr/>
          <p:nvPr/>
        </p:nvSpPr>
        <p:spPr>
          <a:xfrm rot="4778072">
            <a:off x="1673871"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61">
            <a:extLst>
              <a:ext uri="{FF2B5EF4-FFF2-40B4-BE49-F238E27FC236}">
                <a16:creationId xmlns:a16="http://schemas.microsoft.com/office/drawing/2014/main" id="{939B2952-EE24-48A6-A9EB-707400E5FA58}"/>
              </a:ext>
            </a:extLst>
          </p:cNvPr>
          <p:cNvSpPr/>
          <p:nvPr/>
        </p:nvSpPr>
        <p:spPr>
          <a:xfrm flipV="1">
            <a:off x="1222079"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Ellipse 50">
            <a:extLst>
              <a:ext uri="{FF2B5EF4-FFF2-40B4-BE49-F238E27FC236}">
                <a16:creationId xmlns:a16="http://schemas.microsoft.com/office/drawing/2014/main" id="{C901412C-8B17-4701-8313-D7E74D80B151}"/>
              </a:ext>
            </a:extLst>
          </p:cNvPr>
          <p:cNvSpPr/>
          <p:nvPr/>
        </p:nvSpPr>
        <p:spPr>
          <a:xfrm>
            <a:off x="1680826" y="4031242"/>
            <a:ext cx="306679" cy="2026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Ellipse 51">
            <a:extLst>
              <a:ext uri="{FF2B5EF4-FFF2-40B4-BE49-F238E27FC236}">
                <a16:creationId xmlns:a16="http://schemas.microsoft.com/office/drawing/2014/main" id="{B9CF8DA7-09F0-4A39-9B44-942E0A7DAF06}"/>
              </a:ext>
            </a:extLst>
          </p:cNvPr>
          <p:cNvSpPr/>
          <p:nvPr/>
        </p:nvSpPr>
        <p:spPr>
          <a:xfrm rot="4778072">
            <a:off x="1826271" y="4095605"/>
            <a:ext cx="519856" cy="35386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Rechteck: gefaltete Ecke 61">
            <a:extLst>
              <a:ext uri="{FF2B5EF4-FFF2-40B4-BE49-F238E27FC236}">
                <a16:creationId xmlns:a16="http://schemas.microsoft.com/office/drawing/2014/main" id="{939B2952-EE24-48A6-A9EB-707400E5FA58}"/>
              </a:ext>
            </a:extLst>
          </p:cNvPr>
          <p:cNvSpPr/>
          <p:nvPr/>
        </p:nvSpPr>
        <p:spPr>
          <a:xfrm flipV="1">
            <a:off x="4437389" y="3381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C901412C-8B17-4701-8313-D7E74D80B151}"/>
              </a:ext>
            </a:extLst>
          </p:cNvPr>
          <p:cNvSpPr/>
          <p:nvPr/>
        </p:nvSpPr>
        <p:spPr>
          <a:xfrm>
            <a:off x="4896136" y="3566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B9CF8DA7-09F0-4A39-9B44-942E0A7DAF06}"/>
              </a:ext>
            </a:extLst>
          </p:cNvPr>
          <p:cNvSpPr/>
          <p:nvPr/>
        </p:nvSpPr>
        <p:spPr>
          <a:xfrm rot="4778072">
            <a:off x="5041581" y="3631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Rechteck: gefaltete Ecke 61">
            <a:extLst>
              <a:ext uri="{FF2B5EF4-FFF2-40B4-BE49-F238E27FC236}">
                <a16:creationId xmlns:a16="http://schemas.microsoft.com/office/drawing/2014/main" id="{939B2952-EE24-48A6-A9EB-707400E5FA58}"/>
              </a:ext>
            </a:extLst>
          </p:cNvPr>
          <p:cNvSpPr/>
          <p:nvPr/>
        </p:nvSpPr>
        <p:spPr>
          <a:xfrm flipV="1">
            <a:off x="4589789" y="3533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C901412C-8B17-4701-8313-D7E74D80B151}"/>
              </a:ext>
            </a:extLst>
          </p:cNvPr>
          <p:cNvSpPr/>
          <p:nvPr/>
        </p:nvSpPr>
        <p:spPr>
          <a:xfrm>
            <a:off x="5048536" y="37193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0" name="Ellipse 69">
            <a:extLst>
              <a:ext uri="{FF2B5EF4-FFF2-40B4-BE49-F238E27FC236}">
                <a16:creationId xmlns:a16="http://schemas.microsoft.com/office/drawing/2014/main" id="{B9CF8DA7-09F0-4A39-9B44-942E0A7DAF06}"/>
              </a:ext>
            </a:extLst>
          </p:cNvPr>
          <p:cNvSpPr/>
          <p:nvPr/>
        </p:nvSpPr>
        <p:spPr>
          <a:xfrm rot="4778072">
            <a:off x="5193981" y="37837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1" name="Rechteck: gefaltete Ecke 61">
            <a:extLst>
              <a:ext uri="{FF2B5EF4-FFF2-40B4-BE49-F238E27FC236}">
                <a16:creationId xmlns:a16="http://schemas.microsoft.com/office/drawing/2014/main" id="{939B2952-EE24-48A6-A9EB-707400E5FA58}"/>
              </a:ext>
            </a:extLst>
          </p:cNvPr>
          <p:cNvSpPr/>
          <p:nvPr/>
        </p:nvSpPr>
        <p:spPr>
          <a:xfrm flipV="1">
            <a:off x="4742189" y="36862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Ellipse 71">
            <a:extLst>
              <a:ext uri="{FF2B5EF4-FFF2-40B4-BE49-F238E27FC236}">
                <a16:creationId xmlns:a16="http://schemas.microsoft.com/office/drawing/2014/main" id="{C901412C-8B17-4701-8313-D7E74D80B151}"/>
              </a:ext>
            </a:extLst>
          </p:cNvPr>
          <p:cNvSpPr/>
          <p:nvPr/>
        </p:nvSpPr>
        <p:spPr>
          <a:xfrm>
            <a:off x="5200936" y="38717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3" name="Ellipse 72">
            <a:extLst>
              <a:ext uri="{FF2B5EF4-FFF2-40B4-BE49-F238E27FC236}">
                <a16:creationId xmlns:a16="http://schemas.microsoft.com/office/drawing/2014/main" id="{B9CF8DA7-09F0-4A39-9B44-942E0A7DAF06}"/>
              </a:ext>
            </a:extLst>
          </p:cNvPr>
          <p:cNvSpPr/>
          <p:nvPr/>
        </p:nvSpPr>
        <p:spPr>
          <a:xfrm rot="4778072">
            <a:off x="5346381" y="39361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Rechteck: gefaltete Ecke 61">
            <a:extLst>
              <a:ext uri="{FF2B5EF4-FFF2-40B4-BE49-F238E27FC236}">
                <a16:creationId xmlns:a16="http://schemas.microsoft.com/office/drawing/2014/main" id="{939B2952-EE24-48A6-A9EB-707400E5FA58}"/>
              </a:ext>
            </a:extLst>
          </p:cNvPr>
          <p:cNvSpPr/>
          <p:nvPr/>
        </p:nvSpPr>
        <p:spPr>
          <a:xfrm flipV="1">
            <a:off x="4894589" y="38386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5" name="Ellipse 74">
            <a:extLst>
              <a:ext uri="{FF2B5EF4-FFF2-40B4-BE49-F238E27FC236}">
                <a16:creationId xmlns:a16="http://schemas.microsoft.com/office/drawing/2014/main" id="{C901412C-8B17-4701-8313-D7E74D80B151}"/>
              </a:ext>
            </a:extLst>
          </p:cNvPr>
          <p:cNvSpPr/>
          <p:nvPr/>
        </p:nvSpPr>
        <p:spPr>
          <a:xfrm>
            <a:off x="5353336" y="40241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Ellipse 75">
            <a:extLst>
              <a:ext uri="{FF2B5EF4-FFF2-40B4-BE49-F238E27FC236}">
                <a16:creationId xmlns:a16="http://schemas.microsoft.com/office/drawing/2014/main" id="{B9CF8DA7-09F0-4A39-9B44-942E0A7DAF06}"/>
              </a:ext>
            </a:extLst>
          </p:cNvPr>
          <p:cNvSpPr/>
          <p:nvPr/>
        </p:nvSpPr>
        <p:spPr>
          <a:xfrm rot="4778072">
            <a:off x="5498781" y="40885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7" name="Rechteck: gefaltete Ecke 61">
            <a:extLst>
              <a:ext uri="{FF2B5EF4-FFF2-40B4-BE49-F238E27FC236}">
                <a16:creationId xmlns:a16="http://schemas.microsoft.com/office/drawing/2014/main" id="{939B2952-EE24-48A6-A9EB-707400E5FA58}"/>
              </a:ext>
            </a:extLst>
          </p:cNvPr>
          <p:cNvSpPr/>
          <p:nvPr/>
        </p:nvSpPr>
        <p:spPr>
          <a:xfrm flipV="1">
            <a:off x="5046989" y="39910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Ellipse 77">
            <a:extLst>
              <a:ext uri="{FF2B5EF4-FFF2-40B4-BE49-F238E27FC236}">
                <a16:creationId xmlns:a16="http://schemas.microsoft.com/office/drawing/2014/main" id="{C901412C-8B17-4701-8313-D7E74D80B151}"/>
              </a:ext>
            </a:extLst>
          </p:cNvPr>
          <p:cNvSpPr/>
          <p:nvPr/>
        </p:nvSpPr>
        <p:spPr>
          <a:xfrm>
            <a:off x="5505736" y="41765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Ellipse 78">
            <a:extLst>
              <a:ext uri="{FF2B5EF4-FFF2-40B4-BE49-F238E27FC236}">
                <a16:creationId xmlns:a16="http://schemas.microsoft.com/office/drawing/2014/main" id="{B9CF8DA7-09F0-4A39-9B44-942E0A7DAF06}"/>
              </a:ext>
            </a:extLst>
          </p:cNvPr>
          <p:cNvSpPr/>
          <p:nvPr/>
        </p:nvSpPr>
        <p:spPr>
          <a:xfrm rot="4778072">
            <a:off x="5651181" y="42409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0" name="Rechteck: gefaltete Ecke 61">
            <a:extLst>
              <a:ext uri="{FF2B5EF4-FFF2-40B4-BE49-F238E27FC236}">
                <a16:creationId xmlns:a16="http://schemas.microsoft.com/office/drawing/2014/main" id="{939B2952-EE24-48A6-A9EB-707400E5FA58}"/>
              </a:ext>
            </a:extLst>
          </p:cNvPr>
          <p:cNvSpPr/>
          <p:nvPr/>
        </p:nvSpPr>
        <p:spPr>
          <a:xfrm flipV="1">
            <a:off x="5199389" y="41434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Ellipse 80">
            <a:extLst>
              <a:ext uri="{FF2B5EF4-FFF2-40B4-BE49-F238E27FC236}">
                <a16:creationId xmlns:a16="http://schemas.microsoft.com/office/drawing/2014/main" id="{C901412C-8B17-4701-8313-D7E74D80B151}"/>
              </a:ext>
            </a:extLst>
          </p:cNvPr>
          <p:cNvSpPr/>
          <p:nvPr/>
        </p:nvSpPr>
        <p:spPr>
          <a:xfrm>
            <a:off x="5658136" y="4328944"/>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Ellipse 81">
            <a:extLst>
              <a:ext uri="{FF2B5EF4-FFF2-40B4-BE49-F238E27FC236}">
                <a16:creationId xmlns:a16="http://schemas.microsoft.com/office/drawing/2014/main" id="{B9CF8DA7-09F0-4A39-9B44-942E0A7DAF06}"/>
              </a:ext>
            </a:extLst>
          </p:cNvPr>
          <p:cNvSpPr/>
          <p:nvPr/>
        </p:nvSpPr>
        <p:spPr>
          <a:xfrm rot="4778072">
            <a:off x="5803581" y="4393307"/>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61">
            <a:extLst>
              <a:ext uri="{FF2B5EF4-FFF2-40B4-BE49-F238E27FC236}">
                <a16:creationId xmlns:a16="http://schemas.microsoft.com/office/drawing/2014/main" id="{939B2952-EE24-48A6-A9EB-707400E5FA58}"/>
              </a:ext>
            </a:extLst>
          </p:cNvPr>
          <p:cNvSpPr/>
          <p:nvPr/>
        </p:nvSpPr>
        <p:spPr>
          <a:xfrm flipV="1">
            <a:off x="5351789" y="4295822"/>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4" name="Ellipse 83">
            <a:extLst>
              <a:ext uri="{FF2B5EF4-FFF2-40B4-BE49-F238E27FC236}">
                <a16:creationId xmlns:a16="http://schemas.microsoft.com/office/drawing/2014/main" id="{C901412C-8B17-4701-8313-D7E74D80B151}"/>
              </a:ext>
            </a:extLst>
          </p:cNvPr>
          <p:cNvSpPr/>
          <p:nvPr/>
        </p:nvSpPr>
        <p:spPr>
          <a:xfrm>
            <a:off x="5810536" y="4481344"/>
            <a:ext cx="306679" cy="2026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5" name="Ellipse 84">
            <a:extLst>
              <a:ext uri="{FF2B5EF4-FFF2-40B4-BE49-F238E27FC236}">
                <a16:creationId xmlns:a16="http://schemas.microsoft.com/office/drawing/2014/main" id="{B9CF8DA7-09F0-4A39-9B44-942E0A7DAF06}"/>
              </a:ext>
            </a:extLst>
          </p:cNvPr>
          <p:cNvSpPr/>
          <p:nvPr/>
        </p:nvSpPr>
        <p:spPr>
          <a:xfrm rot="4778072">
            <a:off x="5955981" y="4545707"/>
            <a:ext cx="519856" cy="3538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hteck: gefaltete Ecke 61">
            <a:extLst>
              <a:ext uri="{FF2B5EF4-FFF2-40B4-BE49-F238E27FC236}">
                <a16:creationId xmlns:a16="http://schemas.microsoft.com/office/drawing/2014/main" id="{939B2952-EE24-48A6-A9EB-707400E5FA58}"/>
              </a:ext>
            </a:extLst>
          </p:cNvPr>
          <p:cNvSpPr/>
          <p:nvPr/>
        </p:nvSpPr>
        <p:spPr>
          <a:xfrm flipV="1">
            <a:off x="7729682" y="3388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Ellipse 135">
            <a:extLst>
              <a:ext uri="{FF2B5EF4-FFF2-40B4-BE49-F238E27FC236}">
                <a16:creationId xmlns:a16="http://schemas.microsoft.com/office/drawing/2014/main" id="{C901412C-8B17-4701-8313-D7E74D80B151}"/>
              </a:ext>
            </a:extLst>
          </p:cNvPr>
          <p:cNvSpPr/>
          <p:nvPr/>
        </p:nvSpPr>
        <p:spPr>
          <a:xfrm>
            <a:off x="8188429" y="3574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Ellipse 136">
            <a:extLst>
              <a:ext uri="{FF2B5EF4-FFF2-40B4-BE49-F238E27FC236}">
                <a16:creationId xmlns:a16="http://schemas.microsoft.com/office/drawing/2014/main" id="{B9CF8DA7-09F0-4A39-9B44-942E0A7DAF06}"/>
              </a:ext>
            </a:extLst>
          </p:cNvPr>
          <p:cNvSpPr/>
          <p:nvPr/>
        </p:nvSpPr>
        <p:spPr>
          <a:xfrm rot="4778072">
            <a:off x="8333874" y="3638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hteck: gefaltete Ecke 61">
            <a:extLst>
              <a:ext uri="{FF2B5EF4-FFF2-40B4-BE49-F238E27FC236}">
                <a16:creationId xmlns:a16="http://schemas.microsoft.com/office/drawing/2014/main" id="{939B2952-EE24-48A6-A9EB-707400E5FA58}"/>
              </a:ext>
            </a:extLst>
          </p:cNvPr>
          <p:cNvSpPr/>
          <p:nvPr/>
        </p:nvSpPr>
        <p:spPr>
          <a:xfrm flipV="1">
            <a:off x="7882082" y="3540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Ellipse 138">
            <a:extLst>
              <a:ext uri="{FF2B5EF4-FFF2-40B4-BE49-F238E27FC236}">
                <a16:creationId xmlns:a16="http://schemas.microsoft.com/office/drawing/2014/main" id="{C901412C-8B17-4701-8313-D7E74D80B151}"/>
              </a:ext>
            </a:extLst>
          </p:cNvPr>
          <p:cNvSpPr/>
          <p:nvPr/>
        </p:nvSpPr>
        <p:spPr>
          <a:xfrm>
            <a:off x="8340829" y="3726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Ellipse 139">
            <a:extLst>
              <a:ext uri="{FF2B5EF4-FFF2-40B4-BE49-F238E27FC236}">
                <a16:creationId xmlns:a16="http://schemas.microsoft.com/office/drawing/2014/main" id="{B9CF8DA7-09F0-4A39-9B44-942E0A7DAF06}"/>
              </a:ext>
            </a:extLst>
          </p:cNvPr>
          <p:cNvSpPr/>
          <p:nvPr/>
        </p:nvSpPr>
        <p:spPr>
          <a:xfrm rot="4778072">
            <a:off x="8486274" y="3790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hteck: gefaltete Ecke 61">
            <a:extLst>
              <a:ext uri="{FF2B5EF4-FFF2-40B4-BE49-F238E27FC236}">
                <a16:creationId xmlns:a16="http://schemas.microsoft.com/office/drawing/2014/main" id="{939B2952-EE24-48A6-A9EB-707400E5FA58}"/>
              </a:ext>
            </a:extLst>
          </p:cNvPr>
          <p:cNvSpPr/>
          <p:nvPr/>
        </p:nvSpPr>
        <p:spPr>
          <a:xfrm flipV="1">
            <a:off x="8034482" y="3693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Ellipse 141">
            <a:extLst>
              <a:ext uri="{FF2B5EF4-FFF2-40B4-BE49-F238E27FC236}">
                <a16:creationId xmlns:a16="http://schemas.microsoft.com/office/drawing/2014/main" id="{C901412C-8B17-4701-8313-D7E74D80B151}"/>
              </a:ext>
            </a:extLst>
          </p:cNvPr>
          <p:cNvSpPr/>
          <p:nvPr/>
        </p:nvSpPr>
        <p:spPr>
          <a:xfrm>
            <a:off x="8493229" y="3878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3" name="Ellipse 142">
            <a:extLst>
              <a:ext uri="{FF2B5EF4-FFF2-40B4-BE49-F238E27FC236}">
                <a16:creationId xmlns:a16="http://schemas.microsoft.com/office/drawing/2014/main" id="{B9CF8DA7-09F0-4A39-9B44-942E0A7DAF06}"/>
              </a:ext>
            </a:extLst>
          </p:cNvPr>
          <p:cNvSpPr/>
          <p:nvPr/>
        </p:nvSpPr>
        <p:spPr>
          <a:xfrm rot="4778072">
            <a:off x="8638674" y="3943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4" name="Rechteck: gefaltete Ecke 61">
            <a:extLst>
              <a:ext uri="{FF2B5EF4-FFF2-40B4-BE49-F238E27FC236}">
                <a16:creationId xmlns:a16="http://schemas.microsoft.com/office/drawing/2014/main" id="{939B2952-EE24-48A6-A9EB-707400E5FA58}"/>
              </a:ext>
            </a:extLst>
          </p:cNvPr>
          <p:cNvSpPr/>
          <p:nvPr/>
        </p:nvSpPr>
        <p:spPr>
          <a:xfrm flipV="1">
            <a:off x="8186882" y="3845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5" name="Ellipse 144">
            <a:extLst>
              <a:ext uri="{FF2B5EF4-FFF2-40B4-BE49-F238E27FC236}">
                <a16:creationId xmlns:a16="http://schemas.microsoft.com/office/drawing/2014/main" id="{C901412C-8B17-4701-8313-D7E74D80B151}"/>
              </a:ext>
            </a:extLst>
          </p:cNvPr>
          <p:cNvSpPr/>
          <p:nvPr/>
        </p:nvSpPr>
        <p:spPr>
          <a:xfrm>
            <a:off x="8645629" y="4031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6" name="Ellipse 145">
            <a:extLst>
              <a:ext uri="{FF2B5EF4-FFF2-40B4-BE49-F238E27FC236}">
                <a16:creationId xmlns:a16="http://schemas.microsoft.com/office/drawing/2014/main" id="{B9CF8DA7-09F0-4A39-9B44-942E0A7DAF06}"/>
              </a:ext>
            </a:extLst>
          </p:cNvPr>
          <p:cNvSpPr/>
          <p:nvPr/>
        </p:nvSpPr>
        <p:spPr>
          <a:xfrm rot="4778072">
            <a:off x="8791074" y="4095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7" name="Rechteck: gefaltete Ecke 61">
            <a:extLst>
              <a:ext uri="{FF2B5EF4-FFF2-40B4-BE49-F238E27FC236}">
                <a16:creationId xmlns:a16="http://schemas.microsoft.com/office/drawing/2014/main" id="{939B2952-EE24-48A6-A9EB-707400E5FA58}"/>
              </a:ext>
            </a:extLst>
          </p:cNvPr>
          <p:cNvSpPr/>
          <p:nvPr/>
        </p:nvSpPr>
        <p:spPr>
          <a:xfrm flipV="1">
            <a:off x="8339282" y="3998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8" name="Ellipse 147">
            <a:extLst>
              <a:ext uri="{FF2B5EF4-FFF2-40B4-BE49-F238E27FC236}">
                <a16:creationId xmlns:a16="http://schemas.microsoft.com/office/drawing/2014/main" id="{C901412C-8B17-4701-8313-D7E74D80B151}"/>
              </a:ext>
            </a:extLst>
          </p:cNvPr>
          <p:cNvSpPr/>
          <p:nvPr/>
        </p:nvSpPr>
        <p:spPr>
          <a:xfrm>
            <a:off x="8798029" y="4183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9" name="Ellipse 148">
            <a:extLst>
              <a:ext uri="{FF2B5EF4-FFF2-40B4-BE49-F238E27FC236}">
                <a16:creationId xmlns:a16="http://schemas.microsoft.com/office/drawing/2014/main" id="{B9CF8DA7-09F0-4A39-9B44-942E0A7DAF06}"/>
              </a:ext>
            </a:extLst>
          </p:cNvPr>
          <p:cNvSpPr/>
          <p:nvPr/>
        </p:nvSpPr>
        <p:spPr>
          <a:xfrm rot="4778072">
            <a:off x="8943474" y="4248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0" name="Rechteck: gefaltete Ecke 61">
            <a:extLst>
              <a:ext uri="{FF2B5EF4-FFF2-40B4-BE49-F238E27FC236}">
                <a16:creationId xmlns:a16="http://schemas.microsoft.com/office/drawing/2014/main" id="{939B2952-EE24-48A6-A9EB-707400E5FA58}"/>
              </a:ext>
            </a:extLst>
          </p:cNvPr>
          <p:cNvSpPr/>
          <p:nvPr/>
        </p:nvSpPr>
        <p:spPr>
          <a:xfrm flipV="1">
            <a:off x="8491682" y="4150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1" name="Ellipse 150">
            <a:extLst>
              <a:ext uri="{FF2B5EF4-FFF2-40B4-BE49-F238E27FC236}">
                <a16:creationId xmlns:a16="http://schemas.microsoft.com/office/drawing/2014/main" id="{C901412C-8B17-4701-8313-D7E74D80B151}"/>
              </a:ext>
            </a:extLst>
          </p:cNvPr>
          <p:cNvSpPr/>
          <p:nvPr/>
        </p:nvSpPr>
        <p:spPr>
          <a:xfrm>
            <a:off x="8950429" y="4336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2" name="Ellipse 151">
            <a:extLst>
              <a:ext uri="{FF2B5EF4-FFF2-40B4-BE49-F238E27FC236}">
                <a16:creationId xmlns:a16="http://schemas.microsoft.com/office/drawing/2014/main" id="{B9CF8DA7-09F0-4A39-9B44-942E0A7DAF06}"/>
              </a:ext>
            </a:extLst>
          </p:cNvPr>
          <p:cNvSpPr/>
          <p:nvPr/>
        </p:nvSpPr>
        <p:spPr>
          <a:xfrm rot="4778072">
            <a:off x="9095874" y="4400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3" name="Rechteck: gefaltete Ecke 61">
            <a:extLst>
              <a:ext uri="{FF2B5EF4-FFF2-40B4-BE49-F238E27FC236}">
                <a16:creationId xmlns:a16="http://schemas.microsoft.com/office/drawing/2014/main" id="{939B2952-EE24-48A6-A9EB-707400E5FA58}"/>
              </a:ext>
            </a:extLst>
          </p:cNvPr>
          <p:cNvSpPr/>
          <p:nvPr/>
        </p:nvSpPr>
        <p:spPr>
          <a:xfrm flipV="1">
            <a:off x="8644082" y="4302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4" name="Ellipse 153">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5" name="Ellipse 154">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6" name="Ellipse 155">
            <a:extLst>
              <a:ext uri="{FF2B5EF4-FFF2-40B4-BE49-F238E27FC236}">
                <a16:creationId xmlns:a16="http://schemas.microsoft.com/office/drawing/2014/main" id="{C901412C-8B17-4701-8313-D7E74D80B151}"/>
              </a:ext>
            </a:extLst>
          </p:cNvPr>
          <p:cNvSpPr/>
          <p:nvPr/>
        </p:nvSpPr>
        <p:spPr>
          <a:xfrm>
            <a:off x="9102829" y="44884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7" name="Ellipse 156">
            <a:extLst>
              <a:ext uri="{FF2B5EF4-FFF2-40B4-BE49-F238E27FC236}">
                <a16:creationId xmlns:a16="http://schemas.microsoft.com/office/drawing/2014/main" id="{B9CF8DA7-09F0-4A39-9B44-942E0A7DAF06}"/>
              </a:ext>
            </a:extLst>
          </p:cNvPr>
          <p:cNvSpPr/>
          <p:nvPr/>
        </p:nvSpPr>
        <p:spPr>
          <a:xfrm rot="4778072">
            <a:off x="9248274" y="45528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8" name="Rechteck: gefaltete Ecke 61">
            <a:extLst>
              <a:ext uri="{FF2B5EF4-FFF2-40B4-BE49-F238E27FC236}">
                <a16:creationId xmlns:a16="http://schemas.microsoft.com/office/drawing/2014/main" id="{939B2952-EE24-48A6-A9EB-707400E5FA58}"/>
              </a:ext>
            </a:extLst>
          </p:cNvPr>
          <p:cNvSpPr/>
          <p:nvPr/>
        </p:nvSpPr>
        <p:spPr>
          <a:xfrm flipV="1">
            <a:off x="8796482" y="44553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9" name="Ellipse 158">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0" name="Ellipse 159">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1" name="Ellipse 160">
            <a:extLst>
              <a:ext uri="{FF2B5EF4-FFF2-40B4-BE49-F238E27FC236}">
                <a16:creationId xmlns:a16="http://schemas.microsoft.com/office/drawing/2014/main" id="{C901412C-8B17-4701-8313-D7E74D80B151}"/>
              </a:ext>
            </a:extLst>
          </p:cNvPr>
          <p:cNvSpPr/>
          <p:nvPr/>
        </p:nvSpPr>
        <p:spPr>
          <a:xfrm>
            <a:off x="9255229" y="46408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2" name="Ellipse 161">
            <a:extLst>
              <a:ext uri="{FF2B5EF4-FFF2-40B4-BE49-F238E27FC236}">
                <a16:creationId xmlns:a16="http://schemas.microsoft.com/office/drawing/2014/main" id="{B9CF8DA7-09F0-4A39-9B44-942E0A7DAF06}"/>
              </a:ext>
            </a:extLst>
          </p:cNvPr>
          <p:cNvSpPr/>
          <p:nvPr/>
        </p:nvSpPr>
        <p:spPr>
          <a:xfrm rot="4778072">
            <a:off x="9400674" y="47052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3" name="Rechteck: gefaltete Ecke 61">
            <a:extLst>
              <a:ext uri="{FF2B5EF4-FFF2-40B4-BE49-F238E27FC236}">
                <a16:creationId xmlns:a16="http://schemas.microsoft.com/office/drawing/2014/main" id="{939B2952-EE24-48A6-A9EB-707400E5FA58}"/>
              </a:ext>
            </a:extLst>
          </p:cNvPr>
          <p:cNvSpPr/>
          <p:nvPr/>
        </p:nvSpPr>
        <p:spPr>
          <a:xfrm flipV="1">
            <a:off x="8948882" y="46077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4" name="Ellipse 163">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5" name="Ellipse 164">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6" name="Ellipse 165">
            <a:extLst>
              <a:ext uri="{FF2B5EF4-FFF2-40B4-BE49-F238E27FC236}">
                <a16:creationId xmlns:a16="http://schemas.microsoft.com/office/drawing/2014/main" id="{C901412C-8B17-4701-8313-D7E74D80B151}"/>
              </a:ext>
            </a:extLst>
          </p:cNvPr>
          <p:cNvSpPr/>
          <p:nvPr/>
        </p:nvSpPr>
        <p:spPr>
          <a:xfrm>
            <a:off x="9407629" y="47932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7" name="Ellipse 166">
            <a:extLst>
              <a:ext uri="{FF2B5EF4-FFF2-40B4-BE49-F238E27FC236}">
                <a16:creationId xmlns:a16="http://schemas.microsoft.com/office/drawing/2014/main" id="{B9CF8DA7-09F0-4A39-9B44-942E0A7DAF06}"/>
              </a:ext>
            </a:extLst>
          </p:cNvPr>
          <p:cNvSpPr/>
          <p:nvPr/>
        </p:nvSpPr>
        <p:spPr>
          <a:xfrm rot="4778072">
            <a:off x="9553074" y="48576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hteck: gefaltete Ecke 61">
            <a:extLst>
              <a:ext uri="{FF2B5EF4-FFF2-40B4-BE49-F238E27FC236}">
                <a16:creationId xmlns:a16="http://schemas.microsoft.com/office/drawing/2014/main" id="{939B2952-EE24-48A6-A9EB-707400E5FA58}"/>
              </a:ext>
            </a:extLst>
          </p:cNvPr>
          <p:cNvSpPr/>
          <p:nvPr/>
        </p:nvSpPr>
        <p:spPr>
          <a:xfrm flipV="1">
            <a:off x="9101282" y="47601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9" name="Ellipse 168">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0" name="Ellipse 169">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1" name="Ellipse 170">
            <a:extLst>
              <a:ext uri="{FF2B5EF4-FFF2-40B4-BE49-F238E27FC236}">
                <a16:creationId xmlns:a16="http://schemas.microsoft.com/office/drawing/2014/main" id="{C901412C-8B17-4701-8313-D7E74D80B151}"/>
              </a:ext>
            </a:extLst>
          </p:cNvPr>
          <p:cNvSpPr/>
          <p:nvPr/>
        </p:nvSpPr>
        <p:spPr>
          <a:xfrm>
            <a:off x="9560029" y="49456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2" name="Ellipse 171">
            <a:extLst>
              <a:ext uri="{FF2B5EF4-FFF2-40B4-BE49-F238E27FC236}">
                <a16:creationId xmlns:a16="http://schemas.microsoft.com/office/drawing/2014/main" id="{B9CF8DA7-09F0-4A39-9B44-942E0A7DAF06}"/>
              </a:ext>
            </a:extLst>
          </p:cNvPr>
          <p:cNvSpPr/>
          <p:nvPr/>
        </p:nvSpPr>
        <p:spPr>
          <a:xfrm rot="4778072">
            <a:off x="9705474" y="50100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3" name="Rechteck: gefaltete Ecke 61">
            <a:extLst>
              <a:ext uri="{FF2B5EF4-FFF2-40B4-BE49-F238E27FC236}">
                <a16:creationId xmlns:a16="http://schemas.microsoft.com/office/drawing/2014/main" id="{939B2952-EE24-48A6-A9EB-707400E5FA58}"/>
              </a:ext>
            </a:extLst>
          </p:cNvPr>
          <p:cNvSpPr/>
          <p:nvPr/>
        </p:nvSpPr>
        <p:spPr>
          <a:xfrm flipV="1">
            <a:off x="9253682" y="49125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4" name="Ellipse 173">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5" name="Ellipse 174">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6" name="Ellipse 175">
            <a:extLst>
              <a:ext uri="{FF2B5EF4-FFF2-40B4-BE49-F238E27FC236}">
                <a16:creationId xmlns:a16="http://schemas.microsoft.com/office/drawing/2014/main" id="{C901412C-8B17-4701-8313-D7E74D80B151}"/>
              </a:ext>
            </a:extLst>
          </p:cNvPr>
          <p:cNvSpPr/>
          <p:nvPr/>
        </p:nvSpPr>
        <p:spPr>
          <a:xfrm>
            <a:off x="9712429" y="5098042"/>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7" name="Ellipse 176">
            <a:extLst>
              <a:ext uri="{FF2B5EF4-FFF2-40B4-BE49-F238E27FC236}">
                <a16:creationId xmlns:a16="http://schemas.microsoft.com/office/drawing/2014/main" id="{B9CF8DA7-09F0-4A39-9B44-942E0A7DAF06}"/>
              </a:ext>
            </a:extLst>
          </p:cNvPr>
          <p:cNvSpPr/>
          <p:nvPr/>
        </p:nvSpPr>
        <p:spPr>
          <a:xfrm rot="4778072">
            <a:off x="9857874" y="5162405"/>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8" name="Rechteck: gefaltete Ecke 61">
            <a:extLst>
              <a:ext uri="{FF2B5EF4-FFF2-40B4-BE49-F238E27FC236}">
                <a16:creationId xmlns:a16="http://schemas.microsoft.com/office/drawing/2014/main" id="{939B2952-EE24-48A6-A9EB-707400E5FA58}"/>
              </a:ext>
            </a:extLst>
          </p:cNvPr>
          <p:cNvSpPr/>
          <p:nvPr/>
        </p:nvSpPr>
        <p:spPr>
          <a:xfrm flipV="1">
            <a:off x="9406082" y="5064920"/>
            <a:ext cx="1224167" cy="768388"/>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9" name="Ellipse 178">
            <a:extLst>
              <a:ext uri="{FF2B5EF4-FFF2-40B4-BE49-F238E27FC236}">
                <a16:creationId xmlns:a16="http://schemas.microsoft.com/office/drawing/2014/main" id="{C901412C-8B17-4701-8313-D7E74D80B151}"/>
              </a:ext>
            </a:extLst>
          </p:cNvPr>
          <p:cNvSpPr/>
          <p:nvPr/>
        </p:nvSpPr>
        <p:spPr>
          <a:xfrm>
            <a:off x="9864829" y="5250442"/>
            <a:ext cx="306679" cy="202682"/>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0" name="Ellipse 179">
            <a:extLst>
              <a:ext uri="{FF2B5EF4-FFF2-40B4-BE49-F238E27FC236}">
                <a16:creationId xmlns:a16="http://schemas.microsoft.com/office/drawing/2014/main" id="{B9CF8DA7-09F0-4A39-9B44-942E0A7DAF06}"/>
              </a:ext>
            </a:extLst>
          </p:cNvPr>
          <p:cNvSpPr/>
          <p:nvPr/>
        </p:nvSpPr>
        <p:spPr>
          <a:xfrm rot="4778072">
            <a:off x="10010274" y="5314805"/>
            <a:ext cx="519856" cy="353866"/>
          </a:xfrm>
          <a:prstGeom prst="ellipse">
            <a:avLst/>
          </a:prstGeom>
          <a:noFill/>
          <a:ln>
            <a:solidFill>
              <a:srgbClr val="A83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1" name="Inhaltsplatzhalter 1">
            <a:extLst>
              <a:ext uri="{FF2B5EF4-FFF2-40B4-BE49-F238E27FC236}">
                <a16:creationId xmlns:a16="http://schemas.microsoft.com/office/drawing/2014/main" id="{154F5521-3B0C-4A30-8AA3-16C21CC121D9}"/>
              </a:ext>
            </a:extLst>
          </p:cNvPr>
          <p:cNvSpPr txBox="1">
            <a:spLocks/>
          </p:cNvSpPr>
          <p:nvPr/>
        </p:nvSpPr>
        <p:spPr>
          <a:xfrm>
            <a:off x="2385090" y="5745632"/>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Merging Clusters</a:t>
            </a:r>
            <a:endParaRPr lang="en-GB" baseline="30000" dirty="0"/>
          </a:p>
        </p:txBody>
      </p:sp>
      <p:sp>
        <p:nvSpPr>
          <p:cNvPr id="182" name="Geschweifte Klammer links 181">
            <a:extLst>
              <a:ext uri="{FF2B5EF4-FFF2-40B4-BE49-F238E27FC236}">
                <a16:creationId xmlns:a16="http://schemas.microsoft.com/office/drawing/2014/main" id="{AA225C2C-BDF5-448F-B56C-2D0D24109B3B}"/>
              </a:ext>
            </a:extLst>
          </p:cNvPr>
          <p:cNvSpPr/>
          <p:nvPr/>
        </p:nvSpPr>
        <p:spPr>
          <a:xfrm rot="16200000">
            <a:off x="3543936" y="3386324"/>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1779259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Inhaltsplatzhalter 7"/>
              <p:cNvSpPr>
                <a:spLocks noGrp="1"/>
              </p:cNvSpPr>
              <p:nvPr>
                <p:ph idx="1"/>
              </p:nvPr>
            </p:nvSpPr>
            <p:spPr>
              <a:xfrm>
                <a:off x="323850" y="1533784"/>
                <a:ext cx="11537950" cy="4210046"/>
              </a:xfrm>
            </p:spPr>
            <p:txBody>
              <a:bodyPr/>
              <a:lstStyle/>
              <a:p>
                <a:r>
                  <a:rPr lang="de-CH" dirty="0"/>
                  <a:t>Problem: World-</a:t>
                </a:r>
                <a:r>
                  <a:rPr lang="de-CH" dirty="0" err="1"/>
                  <a:t>scale</a:t>
                </a:r>
                <a:r>
                  <a:rPr lang="de-CH" dirty="0"/>
                  <a:t> Data </a:t>
                </a:r>
                <a:r>
                  <a:rPr lang="de-CH" dirty="0" err="1"/>
                  <a:t>can</a:t>
                </a:r>
                <a:r>
                  <a:rPr lang="de-CH" dirty="0"/>
                  <a:t> not </a:t>
                </a:r>
                <a:r>
                  <a:rPr lang="de-CH" dirty="0" err="1"/>
                  <a:t>be</a:t>
                </a:r>
                <a:r>
                  <a:rPr lang="de-CH" dirty="0"/>
                  <a:t> </a:t>
                </a:r>
                <a:r>
                  <a:rPr lang="de-CH" dirty="0" err="1"/>
                  <a:t>kept</a:t>
                </a:r>
                <a:r>
                  <a:rPr lang="de-CH" dirty="0"/>
                  <a:t> </a:t>
                </a:r>
                <a:r>
                  <a:rPr lang="de-CH" dirty="0" err="1"/>
                  <a:t>completely</a:t>
                </a:r>
                <a:r>
                  <a:rPr lang="de-CH" dirty="0"/>
                  <a:t> in Memory</a:t>
                </a:r>
              </a:p>
              <a:p>
                <a:endParaRPr lang="de-CH" dirty="0"/>
              </a:p>
              <a:p>
                <a:r>
                  <a:rPr lang="de-CH" dirty="0"/>
                  <a:t>Solution 1:</a:t>
                </a:r>
              </a:p>
              <a:p>
                <a:pPr lvl="1"/>
                <a:r>
                  <a:rPr lang="de-CH" dirty="0"/>
                  <a:t>Keep Image Data </a:t>
                </a:r>
                <a:r>
                  <a:rPr lang="de-CH" dirty="0" err="1"/>
                  <a:t>of</a:t>
                </a:r>
                <a:r>
                  <a:rPr lang="de-CH" dirty="0"/>
                  <a:t> Clusters </a:t>
                </a:r>
                <a:r>
                  <a:rPr lang="de-CH" dirty="0" err="1"/>
                  <a:t>that</a:t>
                </a:r>
                <a:r>
                  <a:rPr lang="de-CH" dirty="0"/>
                  <a:t> </a:t>
                </a:r>
                <a:r>
                  <a:rPr lang="de-CH" dirty="0" err="1"/>
                  <a:t>have</a:t>
                </a:r>
                <a:r>
                  <a:rPr lang="de-CH" dirty="0"/>
                  <a:t> Size </a:t>
                </a:r>
                <a:r>
                  <a:rPr lang="de-CH" dirty="0" err="1"/>
                  <a:t>less</a:t>
                </a:r>
                <a:r>
                  <a:rPr lang="de-CH" dirty="0"/>
                  <a:t> </a:t>
                </a:r>
                <a:r>
                  <a:rPr lang="de-CH" dirty="0" err="1"/>
                  <a:t>than</a:t>
                </a:r>
                <a:r>
                  <a:rPr lang="de-CH" dirty="0"/>
                  <a:t> </a:t>
                </a:r>
                <a:r>
                  <a:rPr lang="de-CH" dirty="0" err="1"/>
                  <a:t>critical</a:t>
                </a:r>
                <a:r>
                  <a:rPr lang="de-CH" dirty="0"/>
                  <a:t> Cluster Size c</a:t>
                </a:r>
                <a:endParaRPr lang="de-CH" dirty="0">
                  <a:solidFill>
                    <a:srgbClr val="FF0000"/>
                  </a:solidFill>
                </a:endParaRPr>
              </a:p>
              <a:p>
                <a:pPr lvl="1"/>
                <a:r>
                  <a:rPr lang="de-CH" dirty="0"/>
                  <a:t>Keep </a:t>
                </a:r>
                <a:r>
                  <a:rPr lang="de-CH" dirty="0" err="1"/>
                  <a:t>only</a:t>
                </a:r>
                <a:r>
                  <a:rPr lang="de-CH" dirty="0"/>
                  <a:t> Image Data </a:t>
                </a:r>
                <a:r>
                  <a:rPr lang="de-CH" dirty="0" err="1"/>
                  <a:t>of</a:t>
                </a:r>
                <a:r>
                  <a:rPr lang="de-CH" dirty="0"/>
                  <a:t> </a:t>
                </a:r>
                <a:r>
                  <a:rPr lang="de-CH" dirty="0" err="1"/>
                  <a:t>Iconic</a:t>
                </a:r>
                <a:r>
                  <a:rPr lang="de-CH" dirty="0"/>
                  <a:t> Pictures </a:t>
                </a:r>
                <a:r>
                  <a:rPr lang="de-CH" dirty="0" err="1"/>
                  <a:t>of</a:t>
                </a:r>
                <a:r>
                  <a:rPr lang="de-CH" dirty="0"/>
                  <a:t> Cluster Size larger </a:t>
                </a:r>
                <a:r>
                  <a:rPr lang="de-CH" dirty="0" err="1"/>
                  <a:t>than</a:t>
                </a:r>
                <a:r>
                  <a:rPr lang="de-CH" dirty="0"/>
                  <a:t> c in Memory, </a:t>
                </a:r>
                <a:r>
                  <a:rPr lang="de-CH" dirty="0" err="1"/>
                  <a:t>discard</a:t>
                </a:r>
                <a:r>
                  <a:rPr lang="de-CH" dirty="0"/>
                  <a:t> </a:t>
                </a:r>
                <a:r>
                  <a:rPr lang="de-CH" dirty="0" err="1"/>
                  <a:t>the</a:t>
                </a:r>
                <a:r>
                  <a:rPr lang="de-CH" dirty="0"/>
                  <a:t> </a:t>
                </a:r>
                <a:r>
                  <a:rPr lang="de-CH" dirty="0" err="1"/>
                  <a:t>other</a:t>
                </a:r>
                <a:r>
                  <a:rPr lang="de-CH" dirty="0"/>
                  <a:t> Image Data</a:t>
                </a:r>
              </a:p>
              <a:p>
                <a:endParaRPr lang="de-CH" dirty="0"/>
              </a:p>
              <a:p>
                <a:r>
                  <a:rPr lang="de-CH" dirty="0"/>
                  <a:t>Solution 2: Set a Minimum Learning Rate </a:t>
                </a:r>
                <a:r>
                  <a:rPr lang="de-CH" dirty="0" err="1"/>
                  <a:t>for</a:t>
                </a:r>
                <a:r>
                  <a:rPr lang="de-CH" dirty="0"/>
                  <a:t> </a:t>
                </a:r>
                <a:r>
                  <a:rPr lang="de-CH" dirty="0" err="1"/>
                  <a:t>each</a:t>
                </a:r>
                <a:r>
                  <a:rPr lang="de-CH" dirty="0"/>
                  <a:t> Cluster:</a:t>
                </a:r>
              </a:p>
              <a:p>
                <a:pPr lvl="1"/>
                <a:r>
                  <a:rPr lang="de-CH" dirty="0"/>
                  <a:t>	</a:t>
                </a:r>
                <a14:m>
                  <m:oMath xmlns:m="http://schemas.openxmlformats.org/officeDocument/2006/math">
                    <m:f>
                      <m:fPr>
                        <m:ctrlPr>
                          <a:rPr lang="de-CH" sz="3600" b="0" i="1" smtClean="0">
                            <a:latin typeface="Cambria Math" panose="02040503050406030204" pitchFamily="18" charset="0"/>
                          </a:rPr>
                        </m:ctrlPr>
                      </m:fPr>
                      <m:num>
                        <m:r>
                          <a:rPr lang="de-CH" sz="3600" b="0" i="1" smtClean="0">
                            <a:latin typeface="Cambria Math"/>
                          </a:rPr>
                          <m:t>𝑚</m:t>
                        </m:r>
                      </m:num>
                      <m:den>
                        <m:r>
                          <a:rPr lang="de-CH" sz="3600" b="0" i="1" smtClean="0">
                            <a:latin typeface="Cambria Math"/>
                          </a:rPr>
                          <m:t>𝑝</m:t>
                        </m:r>
                      </m:den>
                    </m:f>
                    <m:r>
                      <a:rPr lang="de-CH" sz="3600" b="0" i="1" smtClean="0">
                        <a:latin typeface="Cambria Math"/>
                      </a:rPr>
                      <m:t>≥</m:t>
                    </m:r>
                    <m:f>
                      <m:fPr>
                        <m:ctrlPr>
                          <a:rPr lang="de-CH" sz="3600" b="0" i="1" smtClean="0">
                            <a:latin typeface="Cambria Math" panose="02040503050406030204" pitchFamily="18" charset="0"/>
                          </a:rPr>
                        </m:ctrlPr>
                      </m:fPr>
                      <m:num>
                        <m:r>
                          <a:rPr lang="de-CH" sz="3600" b="0" i="1" smtClean="0">
                            <a:latin typeface="Cambria Math"/>
                          </a:rPr>
                          <m:t>1</m:t>
                        </m:r>
                      </m:num>
                      <m:den>
                        <m:r>
                          <a:rPr lang="de-CH" sz="3600" b="0" i="1" smtClean="0">
                            <a:latin typeface="Cambria Math"/>
                          </a:rPr>
                          <m:t>𝑑</m:t>
                        </m:r>
                      </m:den>
                    </m:f>
                  </m:oMath>
                </a14:m>
                <a:endParaRPr lang="de-CH" sz="3600" b="0" dirty="0"/>
              </a:p>
              <a:p>
                <a:pPr marL="361950" lvl="1" indent="0">
                  <a:buNone/>
                </a:pPr>
                <a:r>
                  <a:rPr lang="de-CH" dirty="0"/>
                  <a:t> </a:t>
                </a:r>
                <a:r>
                  <a:rPr lang="de-CH" b="0" dirty="0"/>
                  <a:t>m = #Images in Cluster, p = #</a:t>
                </a:r>
                <a:r>
                  <a:rPr lang="de-CH" b="0" dirty="0" err="1"/>
                  <a:t>Processed</a:t>
                </a:r>
                <a:r>
                  <a:rPr lang="de-CH" b="0" dirty="0"/>
                  <a:t> Images </a:t>
                </a:r>
                <a:r>
                  <a:rPr lang="de-CH" b="0" dirty="0" err="1"/>
                  <a:t>since</a:t>
                </a:r>
                <a:r>
                  <a:rPr lang="de-CH" b="0" dirty="0"/>
                  <a:t> Cluster </a:t>
                </a:r>
                <a:r>
                  <a:rPr lang="de-CH" b="0" dirty="0" err="1"/>
                  <a:t>Creation</a:t>
                </a:r>
                <a:r>
                  <a:rPr lang="de-CH" b="0" dirty="0"/>
                  <a:t>,   d = Growth Parameter</a:t>
                </a:r>
              </a:p>
            </p:txBody>
          </p:sp>
        </mc:Choice>
        <mc:Fallback xmlns="">
          <p:sp>
            <p:nvSpPr>
              <p:cNvPr id="8" name="Inhaltsplatzhalter 7"/>
              <p:cNvSpPr>
                <a:spLocks noGrp="1" noRot="1" noChangeAspect="1" noMove="1" noResize="1" noEditPoints="1" noAdjustHandles="1" noChangeArrowheads="1" noChangeShapeType="1" noTextEdit="1"/>
              </p:cNvSpPr>
              <p:nvPr>
                <p:ph idx="1"/>
              </p:nvPr>
            </p:nvSpPr>
            <p:spPr>
              <a:xfrm>
                <a:off x="323850" y="1533784"/>
                <a:ext cx="11537950" cy="4210046"/>
              </a:xfrm>
              <a:blipFill>
                <a:blip r:embed="rId2"/>
                <a:stretch>
                  <a:fillRect l="-264" t="-2174" b="-6957"/>
                </a:stretch>
              </a:blipFill>
            </p:spPr>
            <p:txBody>
              <a:bodyPr/>
              <a:lstStyle/>
              <a:p>
                <a:r>
                  <a:rPr lang="de-CH">
                    <a:noFill/>
                  </a:rPr>
                  <a:t> </a:t>
                </a:r>
              </a:p>
            </p:txBody>
          </p:sp>
        </mc:Fallback>
      </mc:AlternateContent>
      <p:sp>
        <p:nvSpPr>
          <p:cNvPr id="2" name="Datumsplatzhalter 1"/>
          <p:cNvSpPr>
            <a:spLocks noGrp="1"/>
          </p:cNvSpPr>
          <p:nvPr>
            <p:ph type="dt" sz="half" idx="10"/>
          </p:nvPr>
        </p:nvSpPr>
        <p:spPr/>
        <p:txBody>
          <a:bodyPr/>
          <a:lstStyle/>
          <a:p>
            <a:fld id="{D7D23431-3A84-4A29-ADE9-6688760CEB46}" type="datetime1">
              <a:rPr lang="de-DE" smtClean="0"/>
              <a:t>19.03.2018</a:t>
            </a:fld>
            <a:endParaRPr lang="de-CH" dirty="0"/>
          </a:p>
        </p:txBody>
      </p:sp>
      <p:sp>
        <p:nvSpPr>
          <p:cNvPr id="3" name="Fußzeilenplatzhalter 2"/>
          <p:cNvSpPr>
            <a:spLocks noGrp="1"/>
          </p:cNvSpPr>
          <p:nvPr>
            <p:ph type="ftr" sz="quarter" idx="11"/>
          </p:nvPr>
        </p:nvSpPr>
        <p:spPr/>
        <p:txBody>
          <a:bodyPr/>
          <a:lstStyle/>
          <a:p>
            <a:r>
              <a:rPr lang="de-CH"/>
              <a:t>Varin Buff, Gian-Andrea Heinrich, Björn Joos, Robin Stähli</a:t>
            </a:r>
            <a:endParaRPr lang="de-CH" dirty="0"/>
          </a:p>
        </p:txBody>
      </p:sp>
      <p:sp>
        <p:nvSpPr>
          <p:cNvPr id="4" name="Foliennummernplatzhalter 3"/>
          <p:cNvSpPr>
            <a:spLocks noGrp="1"/>
          </p:cNvSpPr>
          <p:nvPr>
            <p:ph type="sldNum" sz="quarter" idx="12"/>
          </p:nvPr>
        </p:nvSpPr>
        <p:spPr/>
        <p:txBody>
          <a:bodyPr/>
          <a:lstStyle/>
          <a:p>
            <a:fld id="{6C6AE60A-B69C-4790-82F7-3882EDF23186}" type="slidenum">
              <a:rPr lang="de-CH" smtClean="0"/>
              <a:t>13</a:t>
            </a:fld>
            <a:endParaRPr lang="de-CH" dirty="0"/>
          </a:p>
        </p:txBody>
      </p:sp>
      <p:sp>
        <p:nvSpPr>
          <p:cNvPr id="5" name="Titel 4"/>
          <p:cNvSpPr>
            <a:spLocks noGrp="1"/>
          </p:cNvSpPr>
          <p:nvPr>
            <p:ph type="title"/>
          </p:nvPr>
        </p:nvSpPr>
        <p:spPr>
          <a:xfrm>
            <a:off x="323850" y="620714"/>
            <a:ext cx="11537950" cy="864016"/>
          </a:xfrm>
        </p:spPr>
        <p:txBody>
          <a:bodyPr/>
          <a:lstStyle/>
          <a:p>
            <a:r>
              <a:rPr lang="de-CH" dirty="0"/>
              <a:t>WS-</a:t>
            </a:r>
            <a:r>
              <a:rPr lang="de-CH" dirty="0" err="1"/>
              <a:t>SfM</a:t>
            </a:r>
            <a:r>
              <a:rPr lang="de-CH" dirty="0"/>
              <a:t> – Data Management</a:t>
            </a:r>
          </a:p>
        </p:txBody>
      </p:sp>
    </p:spTree>
    <p:extLst>
      <p:ext uri="{BB962C8B-B14F-4D97-AF65-F5344CB8AC3E}">
        <p14:creationId xmlns:p14="http://schemas.microsoft.com/office/powerpoint/2010/main" val="5084356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p:cNvSpPr>
            <a:spLocks noGrp="1"/>
          </p:cNvSpPr>
          <p:nvPr>
            <p:ph type="sldNum" sz="quarter" idx="12"/>
          </p:nvPr>
        </p:nvSpPr>
        <p:spPr/>
        <p:txBody>
          <a:bodyPr/>
          <a:lstStyle/>
          <a:p>
            <a:fld id="{6C6AE60A-B69C-4790-82F7-3882EDF23186}" type="slidenum">
              <a:rPr lang="de-CH" smtClean="0"/>
              <a:t>14</a:t>
            </a:fld>
            <a:endParaRPr lang="de-CH" dirty="0"/>
          </a:p>
        </p:txBody>
      </p:sp>
      <p:sp>
        <p:nvSpPr>
          <p:cNvPr id="7" name="Titel 6"/>
          <p:cNvSpPr>
            <a:spLocks noGrp="1"/>
          </p:cNvSpPr>
          <p:nvPr>
            <p:ph type="title"/>
          </p:nvPr>
        </p:nvSpPr>
        <p:spPr/>
        <p:txBody>
          <a:bodyPr/>
          <a:lstStyle/>
          <a:p>
            <a:r>
              <a:rPr lang="de-CH" dirty="0"/>
              <a:t>WS-</a:t>
            </a:r>
            <a:r>
              <a:rPr lang="de-CH" dirty="0" err="1"/>
              <a:t>SfM</a:t>
            </a:r>
            <a:r>
              <a:rPr lang="de-CH" dirty="0"/>
              <a:t> – </a:t>
            </a:r>
            <a:r>
              <a:rPr lang="de-CH" dirty="0" err="1"/>
              <a:t>Structure</a:t>
            </a:r>
            <a:r>
              <a:rPr lang="de-CH" dirty="0"/>
              <a:t> </a:t>
            </a:r>
            <a:r>
              <a:rPr lang="de-CH" dirty="0" err="1"/>
              <a:t>From</a:t>
            </a:r>
            <a:r>
              <a:rPr lang="de-CH" dirty="0"/>
              <a:t> Motion (</a:t>
            </a:r>
            <a:r>
              <a:rPr lang="de-CH" dirty="0" err="1"/>
              <a:t>SfM</a:t>
            </a:r>
            <a:r>
              <a:rPr lang="de-CH" dirty="0"/>
              <a:t>)</a:t>
            </a:r>
          </a:p>
        </p:txBody>
      </p:sp>
      <p:sp>
        <p:nvSpPr>
          <p:cNvPr id="12" name="Rechteck 11"/>
          <p:cNvSpPr/>
          <p:nvPr/>
        </p:nvSpPr>
        <p:spPr>
          <a:xfrm>
            <a:off x="3933319" y="190213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3" name="Rechteck 12"/>
          <p:cNvSpPr/>
          <p:nvPr/>
        </p:nvSpPr>
        <p:spPr>
          <a:xfrm>
            <a:off x="3933319" y="4077090"/>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Search </a:t>
            </a:r>
            <a:r>
              <a:rPr lang="de-CH" dirty="0" err="1">
                <a:solidFill>
                  <a:schemeClr val="tx1"/>
                </a:solidFill>
              </a:rPr>
              <a:t>for</a:t>
            </a:r>
            <a:r>
              <a:rPr lang="de-CH" dirty="0">
                <a:solidFill>
                  <a:schemeClr val="tx1"/>
                </a:solidFill>
              </a:rPr>
              <a:t> Connections</a:t>
            </a:r>
          </a:p>
        </p:txBody>
      </p:sp>
      <p:sp>
        <p:nvSpPr>
          <p:cNvPr id="15" name="Rechteck 14"/>
          <p:cNvSpPr/>
          <p:nvPr/>
        </p:nvSpPr>
        <p:spPr>
          <a:xfrm>
            <a:off x="9694119" y="2996940"/>
            <a:ext cx="223231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a:solidFill>
                  <a:schemeClr val="tx1"/>
                </a:solidFill>
              </a:rPr>
              <a:t>Register </a:t>
            </a:r>
            <a:r>
              <a:rPr lang="de-CH" dirty="0" err="1">
                <a:solidFill>
                  <a:schemeClr val="tx1"/>
                </a:solidFill>
              </a:rPr>
              <a:t>remaining</a:t>
            </a:r>
            <a:r>
              <a:rPr lang="de-CH" dirty="0">
                <a:solidFill>
                  <a:schemeClr val="tx1"/>
                </a:solidFill>
              </a:rPr>
              <a:t> </a:t>
            </a:r>
            <a:r>
              <a:rPr lang="de-CH" dirty="0" err="1">
                <a:solidFill>
                  <a:schemeClr val="tx1"/>
                </a:solidFill>
              </a:rPr>
              <a:t>Connecting</a:t>
            </a:r>
            <a:r>
              <a:rPr lang="de-CH" dirty="0">
                <a:solidFill>
                  <a:schemeClr val="tx1"/>
                </a:solidFill>
              </a:rPr>
              <a:t> Images </a:t>
            </a:r>
            <a:r>
              <a:rPr lang="de-CH" dirty="0" err="1">
                <a:solidFill>
                  <a:schemeClr val="tx1"/>
                </a:solidFill>
              </a:rPr>
              <a:t>with</a:t>
            </a:r>
            <a:r>
              <a:rPr lang="de-CH" dirty="0">
                <a:solidFill>
                  <a:schemeClr val="tx1"/>
                </a:solidFill>
              </a:rPr>
              <a:t> P3P</a:t>
            </a:r>
          </a:p>
        </p:txBody>
      </p:sp>
      <p:sp>
        <p:nvSpPr>
          <p:cNvPr id="16" name="Zylinder 15">
            <a:extLst>
              <a:ext uri="{FF2B5EF4-FFF2-40B4-BE49-F238E27FC236}">
                <a16:creationId xmlns:a16="http://schemas.microsoft.com/office/drawing/2014/main" id="{ADBCEDE9-249B-4697-BC7E-EFC1CC83C913}"/>
              </a:ext>
            </a:extLst>
          </p:cNvPr>
          <p:cNvSpPr/>
          <p:nvPr/>
        </p:nvSpPr>
        <p:spPr>
          <a:xfrm>
            <a:off x="1268949" y="17727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Zylinder 16">
            <a:extLst>
              <a:ext uri="{FF2B5EF4-FFF2-40B4-BE49-F238E27FC236}">
                <a16:creationId xmlns:a16="http://schemas.microsoft.com/office/drawing/2014/main" id="{ADBCEDE9-249B-4697-BC7E-EFC1CC83C913}"/>
              </a:ext>
            </a:extLst>
          </p:cNvPr>
          <p:cNvSpPr/>
          <p:nvPr/>
        </p:nvSpPr>
        <p:spPr>
          <a:xfrm>
            <a:off x="1283701" y="3933070"/>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Inhaltsplatzhalter 5"/>
          <p:cNvSpPr>
            <a:spLocks noGrp="1"/>
          </p:cNvSpPr>
          <p:nvPr>
            <p:ph sz="half" idx="1"/>
          </p:nvPr>
        </p:nvSpPr>
        <p:spPr>
          <a:xfrm>
            <a:off x="764879" y="3224814"/>
            <a:ext cx="1944270" cy="420216"/>
          </a:xfrm>
        </p:spPr>
        <p:txBody>
          <a:bodyPr/>
          <a:lstStyle/>
          <a:p>
            <a:pPr marL="0" indent="0" algn="ctr">
              <a:buNone/>
            </a:pPr>
            <a:r>
              <a:rPr lang="de-CH" dirty="0" err="1"/>
              <a:t>Iconic</a:t>
            </a:r>
            <a:r>
              <a:rPr lang="de-CH" dirty="0"/>
              <a:t> Images</a:t>
            </a:r>
          </a:p>
        </p:txBody>
      </p:sp>
      <p:sp>
        <p:nvSpPr>
          <p:cNvPr id="19" name="Inhaltsplatzhalter 5"/>
          <p:cNvSpPr>
            <a:spLocks noGrp="1"/>
          </p:cNvSpPr>
          <p:nvPr>
            <p:ph sz="half" idx="1"/>
          </p:nvPr>
        </p:nvSpPr>
        <p:spPr>
          <a:xfrm>
            <a:off x="476839" y="5457124"/>
            <a:ext cx="2664370" cy="420216"/>
          </a:xfrm>
        </p:spPr>
        <p:txBody>
          <a:bodyPr/>
          <a:lstStyle/>
          <a:p>
            <a:pPr marL="0" indent="0" algn="ctr">
              <a:buNone/>
            </a:pPr>
            <a:r>
              <a:rPr lang="de-CH" dirty="0" err="1"/>
              <a:t>Connecting</a:t>
            </a:r>
            <a:r>
              <a:rPr lang="de-CH" dirty="0"/>
              <a:t> Images</a:t>
            </a:r>
          </a:p>
        </p:txBody>
      </p:sp>
      <p:grpSp>
        <p:nvGrpSpPr>
          <p:cNvPr id="20" name="Gruppieren 19">
            <a:extLst>
              <a:ext uri="{FF2B5EF4-FFF2-40B4-BE49-F238E27FC236}">
                <a16:creationId xmlns:a16="http://schemas.microsoft.com/office/drawing/2014/main" id="{70F76854-6D1D-4FD7-92DF-DB1982CB87C8}"/>
              </a:ext>
            </a:extLst>
          </p:cNvPr>
          <p:cNvGrpSpPr/>
          <p:nvPr/>
        </p:nvGrpSpPr>
        <p:grpSpPr>
          <a:xfrm>
            <a:off x="2349100" y="2458960"/>
            <a:ext cx="1512210" cy="2239615"/>
            <a:chOff x="4330732" y="2420860"/>
            <a:chExt cx="1002048" cy="2239615"/>
          </a:xfrm>
        </p:grpSpPr>
        <p:cxnSp>
          <p:nvCxnSpPr>
            <p:cNvPr id="22" name="Gerade Verbindung mit Pfeil 21">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B6656257-8216-4646-BD6A-8D7584FD96EF}"/>
                </a:ext>
              </a:extLst>
            </p:cNvPr>
            <p:cNvCxnSpPr>
              <a:cxnSpLocks/>
            </p:cNvCxnSpPr>
            <p:nvPr/>
          </p:nvCxnSpPr>
          <p:spPr>
            <a:xfrm>
              <a:off x="4330733" y="2420860"/>
              <a:ext cx="1002047"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24" name="Gerade Verbindung mit Pfeil 23">
            <a:extLst>
              <a:ext uri="{FF2B5EF4-FFF2-40B4-BE49-F238E27FC236}">
                <a16:creationId xmlns:a16="http://schemas.microsoft.com/office/drawing/2014/main" id="{B6656257-8216-4646-BD6A-8D7584FD96EF}"/>
              </a:ext>
            </a:extLst>
          </p:cNvPr>
          <p:cNvCxnSpPr>
            <a:cxnSpLocks/>
          </p:cNvCxnSpPr>
          <p:nvPr/>
        </p:nvCxnSpPr>
        <p:spPr>
          <a:xfrm>
            <a:off x="2349099" y="2573260"/>
            <a:ext cx="1512208" cy="201705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B6656257-8216-4646-BD6A-8D7584FD96EF}"/>
              </a:ext>
            </a:extLst>
          </p:cNvPr>
          <p:cNvCxnSpPr>
            <a:cxnSpLocks/>
          </p:cNvCxnSpPr>
          <p:nvPr/>
        </p:nvCxnSpPr>
        <p:spPr>
          <a:xfrm>
            <a:off x="5949601" y="2420860"/>
            <a:ext cx="648088" cy="108015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B6656257-8216-4646-BD6A-8D7584FD96EF}"/>
              </a:ext>
            </a:extLst>
          </p:cNvPr>
          <p:cNvCxnSpPr>
            <a:cxnSpLocks/>
          </p:cNvCxnSpPr>
          <p:nvPr/>
        </p:nvCxnSpPr>
        <p:spPr>
          <a:xfrm flipV="1">
            <a:off x="5949599" y="3581789"/>
            <a:ext cx="648088" cy="107138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B6656257-8216-4646-BD6A-8D7584FD96EF}"/>
              </a:ext>
            </a:extLst>
          </p:cNvPr>
          <p:cNvCxnSpPr>
            <a:cxnSpLocks/>
          </p:cNvCxnSpPr>
          <p:nvPr/>
        </p:nvCxnSpPr>
        <p:spPr>
          <a:xfrm>
            <a:off x="8715949" y="3511520"/>
            <a:ext cx="792110"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6669699" y="2992791"/>
            <a:ext cx="1872260" cy="10842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dirty="0" err="1">
                <a:solidFill>
                  <a:schemeClr val="tx1"/>
                </a:solidFill>
              </a:rPr>
              <a:t>Skeletal</a:t>
            </a:r>
            <a:r>
              <a:rPr lang="de-CH" dirty="0">
                <a:solidFill>
                  <a:schemeClr val="tx1"/>
                </a:solidFill>
              </a:rPr>
              <a:t> </a:t>
            </a:r>
            <a:r>
              <a:rPr lang="de-CH" dirty="0" err="1">
                <a:solidFill>
                  <a:schemeClr val="tx1"/>
                </a:solidFill>
              </a:rPr>
              <a:t>SfM</a:t>
            </a:r>
            <a:r>
              <a:rPr lang="de-CH" dirty="0">
                <a:solidFill>
                  <a:schemeClr val="tx1"/>
                </a:solidFill>
              </a:rPr>
              <a:t> </a:t>
            </a:r>
            <a:r>
              <a:rPr lang="de-CH" dirty="0" err="1">
                <a:solidFill>
                  <a:schemeClr val="tx1"/>
                </a:solidFill>
              </a:rPr>
              <a:t>of</a:t>
            </a:r>
            <a:r>
              <a:rPr lang="de-CH" dirty="0">
                <a:solidFill>
                  <a:schemeClr val="tx1"/>
                </a:solidFill>
              </a:rPr>
              <a:t> Scene</a:t>
            </a:r>
          </a:p>
        </p:txBody>
      </p:sp>
    </p:spTree>
    <p:extLst>
      <p:ext uri="{BB962C8B-B14F-4D97-AF65-F5344CB8AC3E}">
        <p14:creationId xmlns:p14="http://schemas.microsoft.com/office/powerpoint/2010/main" val="16446906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15</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Tree>
    <p:extLst>
      <p:ext uri="{BB962C8B-B14F-4D97-AF65-F5344CB8AC3E}">
        <p14:creationId xmlns:p14="http://schemas.microsoft.com/office/powerpoint/2010/main" val="36094172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E54808F-010A-41F7-9330-EBDC315EE94E}"/>
              </a:ext>
            </a:extLst>
          </p:cNvPr>
          <p:cNvPicPr>
            <a:picLocks noChangeAspect="1"/>
          </p:cNvPicPr>
          <p:nvPr/>
        </p:nvPicPr>
        <p:blipFill>
          <a:blip r:embed="rId3"/>
          <a:stretch>
            <a:fillRect/>
          </a:stretch>
        </p:blipFill>
        <p:spPr>
          <a:xfrm>
            <a:off x="8707580" y="3931302"/>
            <a:ext cx="3122902" cy="2318586"/>
          </a:xfrm>
          <a:prstGeom prst="rect">
            <a:avLst/>
          </a:prstGeom>
        </p:spPr>
      </p:pic>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210046"/>
          </a:xfrm>
        </p:spPr>
        <p:txBody>
          <a:bodyPr/>
          <a:lstStyle/>
          <a:p>
            <a:pPr marL="0" indent="0">
              <a:buNone/>
            </a:pPr>
            <a:r>
              <a:rPr lang="en-GB" b="1" dirty="0"/>
              <a:t>Different datasets:</a:t>
            </a:r>
          </a:p>
          <a:p>
            <a:r>
              <a:rPr lang="en-GB" dirty="0"/>
              <a:t>Roman Forum	~ O(10</a:t>
            </a:r>
            <a:r>
              <a:rPr lang="en-GB" baseline="30000" dirty="0"/>
              <a:t>5</a:t>
            </a:r>
            <a:r>
              <a:rPr lang="en-GB" dirty="0"/>
              <a:t>)</a:t>
            </a:r>
            <a:endParaRPr lang="en-GB" baseline="30000" dirty="0"/>
          </a:p>
          <a:p>
            <a:r>
              <a:rPr lang="en-GB" dirty="0"/>
              <a:t>Berlin		~ O(10</a:t>
            </a:r>
            <a:r>
              <a:rPr lang="en-GB" baseline="30000" dirty="0"/>
              <a:t>6</a:t>
            </a:r>
            <a:r>
              <a:rPr lang="en-GB" dirty="0"/>
              <a:t>)</a:t>
            </a:r>
          </a:p>
          <a:p>
            <a:r>
              <a:rPr lang="en-GB" dirty="0"/>
              <a:t>Paris		~ O(10</a:t>
            </a:r>
            <a:r>
              <a:rPr lang="en-GB" baseline="30000" dirty="0"/>
              <a:t>6</a:t>
            </a:r>
            <a:r>
              <a:rPr lang="en-GB" dirty="0"/>
              <a:t>)</a:t>
            </a:r>
          </a:p>
          <a:p>
            <a:r>
              <a:rPr lang="en-GB" dirty="0"/>
              <a:t>London		~ O(10</a:t>
            </a:r>
            <a:r>
              <a:rPr lang="en-GB" baseline="30000" dirty="0"/>
              <a:t>6</a:t>
            </a:r>
            <a:r>
              <a:rPr lang="en-GB" dirty="0"/>
              <a:t>)</a:t>
            </a:r>
          </a:p>
          <a:p>
            <a:r>
              <a:rPr lang="en-GB" dirty="0"/>
              <a:t>World by Yahoo	~ O(10</a:t>
            </a:r>
            <a:r>
              <a:rPr lang="en-GB" baseline="30000" dirty="0"/>
              <a:t>8</a:t>
            </a:r>
            <a:r>
              <a:rPr lang="en-GB" dirty="0"/>
              <a:t>)</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Evaluation – Setup</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094414" y="1592714"/>
            <a:ext cx="5968028"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Image Match Algorithm:</a:t>
            </a:r>
          </a:p>
          <a:p>
            <a:r>
              <a:rPr lang="en-GB" dirty="0"/>
              <a:t>&gt;= 30 </a:t>
            </a:r>
            <a:r>
              <a:rPr lang="en-GB" dirty="0" err="1"/>
              <a:t>Inliner</a:t>
            </a:r>
            <a:r>
              <a:rPr lang="en-GB" dirty="0"/>
              <a:t> Matches</a:t>
            </a:r>
          </a:p>
          <a:p>
            <a:r>
              <a:rPr lang="en-GB" dirty="0"/>
              <a:t>Ignore Images if &gt; 70% of </a:t>
            </a:r>
            <a:r>
              <a:rPr lang="en-GB" dirty="0" err="1"/>
              <a:t>Inliners</a:t>
            </a:r>
            <a:r>
              <a:rPr lang="en-GB" dirty="0"/>
              <a:t> are along the Outer Boarder (Watermarks)</a:t>
            </a:r>
          </a:p>
          <a:p>
            <a:r>
              <a:rPr lang="en-GB" dirty="0"/>
              <a:t>Positioning Camera in existing 3D Model requires &gt;= 50 P3P</a:t>
            </a:r>
          </a:p>
        </p:txBody>
      </p:sp>
      <p:pic>
        <p:nvPicPr>
          <p:cNvPr id="7" name="Grafik 6">
            <a:extLst>
              <a:ext uri="{FF2B5EF4-FFF2-40B4-BE49-F238E27FC236}">
                <a16:creationId xmlns:a16="http://schemas.microsoft.com/office/drawing/2014/main" id="{B6302202-7866-4CCD-B0EB-18EC002D5208}"/>
              </a:ext>
            </a:extLst>
          </p:cNvPr>
          <p:cNvPicPr>
            <a:picLocks noChangeAspect="1"/>
          </p:cNvPicPr>
          <p:nvPr/>
        </p:nvPicPr>
        <p:blipFill rotWithShape="1">
          <a:blip r:embed="rId4"/>
          <a:srcRect l="7999" t="1698" r="5900" b="2750"/>
          <a:stretch/>
        </p:blipFill>
        <p:spPr>
          <a:xfrm>
            <a:off x="430775" y="1618661"/>
            <a:ext cx="5172244" cy="3826619"/>
          </a:xfrm>
          <a:prstGeom prst="rect">
            <a:avLst/>
          </a:prstGeom>
        </p:spPr>
      </p:pic>
      <p:pic>
        <p:nvPicPr>
          <p:cNvPr id="1026" name="Picture 2" descr="Bildergebnis für 3 point perspective city">
            <a:extLst>
              <a:ext uri="{FF2B5EF4-FFF2-40B4-BE49-F238E27FC236}">
                <a16:creationId xmlns:a16="http://schemas.microsoft.com/office/drawing/2014/main" id="{2B77A24B-CE62-4F3B-9122-8E4FEE1A84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9943" y="4044870"/>
            <a:ext cx="2927546" cy="20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3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5770563" cy="4752524"/>
          </a:xfrm>
        </p:spPr>
        <p:txBody>
          <a:bodyPr/>
          <a:lstStyle/>
          <a:p>
            <a:pPr marL="0" indent="0">
              <a:buNone/>
            </a:pPr>
            <a:r>
              <a:rPr lang="en-GB" b="1" dirty="0"/>
              <a:t>Results &amp; Comparison:</a:t>
            </a:r>
          </a:p>
          <a:p>
            <a:r>
              <a:rPr lang="en-GB" dirty="0"/>
              <a:t>Roman Forum (</a:t>
            </a:r>
            <a:r>
              <a:rPr lang="en-GB" dirty="0" err="1"/>
              <a:t>MatchMiner</a:t>
            </a:r>
            <a:r>
              <a:rPr lang="en-GB" dirty="0"/>
              <a:t>)</a:t>
            </a:r>
          </a:p>
          <a:p>
            <a:pPr lvl="1"/>
            <a:r>
              <a:rPr lang="en-GB" dirty="0"/>
              <a:t>~4.7x faster (PC vs 53-node Cluster)</a:t>
            </a:r>
          </a:p>
          <a:p>
            <a:pPr lvl="1"/>
            <a:r>
              <a:rPr lang="en-GB"/>
              <a:t>More registered Images </a:t>
            </a:r>
            <a:r>
              <a:rPr lang="en-GB" dirty="0"/>
              <a:t>(~ +11.7%)</a:t>
            </a:r>
          </a:p>
          <a:p>
            <a:pPr lvl="1"/>
            <a:r>
              <a:rPr lang="en-GB" dirty="0"/>
              <a:t>~1.5x better Connectivity</a:t>
            </a:r>
          </a:p>
          <a:p>
            <a:r>
              <a:rPr lang="en-GB" dirty="0"/>
              <a:t>Berlin (Frahm et al.)</a:t>
            </a:r>
          </a:p>
          <a:p>
            <a:pPr lvl="1"/>
            <a:r>
              <a:rPr lang="en-GB" dirty="0"/>
              <a:t>~14x faster</a:t>
            </a:r>
          </a:p>
          <a:p>
            <a:pPr lvl="1"/>
            <a:r>
              <a:rPr lang="en-GB" dirty="0"/>
              <a:t>~2x more registered Images</a:t>
            </a:r>
          </a:p>
          <a:p>
            <a:r>
              <a:rPr lang="en-GB" dirty="0"/>
              <a:t>Berlin/London/Paris:</a:t>
            </a:r>
          </a:p>
          <a:p>
            <a:pPr lvl="1"/>
            <a:r>
              <a:rPr lang="en-GB" dirty="0"/>
              <a:t>Registration Rate of ~25%</a:t>
            </a:r>
          </a:p>
          <a:p>
            <a:pPr lvl="1"/>
            <a:r>
              <a:rPr lang="en-GB" dirty="0"/>
              <a:t>Computation Rates scale linearly</a:t>
            </a:r>
          </a:p>
          <a:p>
            <a:pPr lvl="1"/>
            <a:r>
              <a:rPr lang="en-GB" dirty="0"/>
              <a:t>State-of-the-art Model Completeness</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Benchmark </a:t>
            </a:r>
            <a:r>
              <a:rPr lang="en-GB" dirty="0">
                <a:sym typeface="Wingdings" panose="05000000000000000000" pitchFamily="2" charset="2"/>
              </a:rPr>
              <a:t></a:t>
            </a:r>
            <a:r>
              <a:rPr lang="en-GB" dirty="0"/>
              <a:t> Improvements</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7029749" y="1592714"/>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Improvements:</a:t>
            </a:r>
          </a:p>
          <a:p>
            <a:r>
              <a:rPr lang="en-GB" dirty="0"/>
              <a:t>7 high-performance HDDs</a:t>
            </a:r>
          </a:p>
          <a:p>
            <a:r>
              <a:rPr lang="en-GB" dirty="0"/>
              <a:t>Render down to 640x480 Pixels</a:t>
            </a:r>
          </a:p>
          <a:p>
            <a:r>
              <a:rPr lang="en-GB" dirty="0"/>
              <a:t>Use &gt;5x Memory</a:t>
            </a:r>
          </a:p>
          <a:p>
            <a:r>
              <a:rPr lang="en-GB" dirty="0"/>
              <a:t>More powerful GPUs</a:t>
            </a:r>
          </a:p>
        </p:txBody>
      </p:sp>
      <p:sp>
        <p:nvSpPr>
          <p:cNvPr id="7" name="Pfeil: nach rechts 6">
            <a:extLst>
              <a:ext uri="{FF2B5EF4-FFF2-40B4-BE49-F238E27FC236}">
                <a16:creationId xmlns:a16="http://schemas.microsoft.com/office/drawing/2014/main" id="{4F80CBEF-1540-4D8E-9354-284D1F7EC800}"/>
              </a:ext>
            </a:extLst>
          </p:cNvPr>
          <p:cNvSpPr/>
          <p:nvPr/>
        </p:nvSpPr>
        <p:spPr>
          <a:xfrm>
            <a:off x="5589549" y="3608926"/>
            <a:ext cx="1008140" cy="720100"/>
          </a:xfrm>
          <a:prstGeom prst="rightArrow">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1269B0"/>
              </a:solidFill>
            </a:endParaRPr>
          </a:p>
        </p:txBody>
      </p:sp>
      <p:sp>
        <p:nvSpPr>
          <p:cNvPr id="8" name="Textfeld 7">
            <a:extLst>
              <a:ext uri="{FF2B5EF4-FFF2-40B4-BE49-F238E27FC236}">
                <a16:creationId xmlns:a16="http://schemas.microsoft.com/office/drawing/2014/main" id="{2BC7036F-055C-48B4-9432-E723CB3FD10D}"/>
              </a:ext>
            </a:extLst>
          </p:cNvPr>
          <p:cNvSpPr txBox="1"/>
          <p:nvPr/>
        </p:nvSpPr>
        <p:spPr>
          <a:xfrm>
            <a:off x="4292972" y="4329026"/>
            <a:ext cx="3599706" cy="369332"/>
          </a:xfrm>
          <a:prstGeom prst="rect">
            <a:avLst/>
          </a:prstGeom>
          <a:noFill/>
        </p:spPr>
        <p:txBody>
          <a:bodyPr wrap="square" rtlCol="0">
            <a:spAutoFit/>
          </a:bodyPr>
          <a:lstStyle/>
          <a:p>
            <a:r>
              <a:rPr lang="en-GB" b="1" dirty="0">
                <a:solidFill>
                  <a:srgbClr val="1269B0"/>
                </a:solidFill>
              </a:rPr>
              <a:t>Bottleneck: </a:t>
            </a:r>
            <a:r>
              <a:rPr lang="en-GB" b="1" dirty="0" err="1">
                <a:solidFill>
                  <a:srgbClr val="1269B0"/>
                </a:solidFill>
              </a:rPr>
              <a:t>Harddrive</a:t>
            </a:r>
            <a:r>
              <a:rPr lang="en-GB" b="1" dirty="0">
                <a:solidFill>
                  <a:srgbClr val="1269B0"/>
                </a:solidFill>
              </a:rPr>
              <a:t> too slow</a:t>
            </a:r>
          </a:p>
        </p:txBody>
      </p:sp>
    </p:spTree>
    <p:extLst>
      <p:ext uri="{BB962C8B-B14F-4D97-AF65-F5344CB8AC3E}">
        <p14:creationId xmlns:p14="http://schemas.microsoft.com/office/powerpoint/2010/main" val="183107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fade">
                                      <p:cBhvr>
                                        <p:cTn id="35" dur="500"/>
                                        <p:tgtEl>
                                          <p:spTgt spid="2">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animEffect transition="in" filter="fade">
                                      <p:cBhvr>
                                        <p:cTn id="38" dur="500"/>
                                        <p:tgtEl>
                                          <p:spTgt spid="2">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Effect transition="in" filter="fade">
                                      <p:cBhvr>
                                        <p:cTn id="41" dur="500"/>
                                        <p:tgtEl>
                                          <p:spTgt spid="2">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Evaluation – World Results</a:t>
            </a:r>
          </a:p>
        </p:txBody>
      </p:sp>
      <p:pic>
        <p:nvPicPr>
          <p:cNvPr id="9" name="bRYqyoqUJuM (1)">
            <a:hlinkClick r:id="" action="ppaction://media"/>
            <a:extLst>
              <a:ext uri="{FF2B5EF4-FFF2-40B4-BE49-F238E27FC236}">
                <a16:creationId xmlns:a16="http://schemas.microsoft.com/office/drawing/2014/main" id="{6C151140-71C3-4342-9643-1258CCB11C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82400" y="1269269"/>
            <a:ext cx="6624025" cy="4968019"/>
          </a:xfrm>
        </p:spPr>
      </p:pic>
    </p:spTree>
    <p:extLst>
      <p:ext uri="{BB962C8B-B14F-4D97-AF65-F5344CB8AC3E}">
        <p14:creationId xmlns:p14="http://schemas.microsoft.com/office/powerpoint/2010/main" val="362851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292538" y="1592714"/>
            <a:ext cx="5770563" cy="4210046"/>
          </a:xfrm>
        </p:spPr>
        <p:txBody>
          <a:bodyPr/>
          <a:lstStyle/>
          <a:p>
            <a:pPr marL="0" indent="0">
              <a:buNone/>
            </a:pPr>
            <a:r>
              <a:rPr lang="en-GB" b="1" dirty="0"/>
              <a:t>Achievements:</a:t>
            </a:r>
          </a:p>
          <a:p>
            <a:r>
              <a:rPr lang="en-GB" dirty="0"/>
              <a:t>State-of-the-art Model-Completeness</a:t>
            </a:r>
          </a:p>
          <a:p>
            <a:r>
              <a:rPr lang="en-US" dirty="0"/>
              <a:t>First to handle unordered World-Scale Datasets</a:t>
            </a:r>
          </a:p>
          <a:p>
            <a:r>
              <a:rPr lang="en-US" dirty="0"/>
              <a:t>~100 Mio Images processed to 3D Models within 6 Days</a:t>
            </a:r>
          </a:p>
          <a:p>
            <a:endParaRPr lang="en-GB" dirty="0"/>
          </a:p>
          <a:p>
            <a:pPr marL="0" indent="0">
              <a:buNone/>
            </a:pPr>
            <a:r>
              <a:rPr lang="en-GB" b="1" dirty="0"/>
              <a:t>While at the same time being</a:t>
            </a:r>
          </a:p>
          <a:p>
            <a:r>
              <a:rPr lang="en-US" dirty="0"/>
              <a:t>Modular</a:t>
            </a:r>
          </a:p>
          <a:p>
            <a:r>
              <a:rPr lang="en-US" dirty="0"/>
              <a:t>Online (streaming/on the Fly)</a:t>
            </a:r>
          </a:p>
          <a:p>
            <a:r>
              <a:rPr lang="en-US" dirty="0"/>
              <a:t>Scalable (linear Processing Time)</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19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Conclusion</a:t>
            </a:r>
          </a:p>
        </p:txBody>
      </p:sp>
      <p:sp>
        <p:nvSpPr>
          <p:cNvPr id="11" name="Inhaltsplatzhalter 1">
            <a:extLst>
              <a:ext uri="{FF2B5EF4-FFF2-40B4-BE49-F238E27FC236}">
                <a16:creationId xmlns:a16="http://schemas.microsoft.com/office/drawing/2014/main" id="{934B8D92-BBF4-46BF-BCD1-F9695561D3FF}"/>
              </a:ext>
            </a:extLst>
          </p:cNvPr>
          <p:cNvSpPr txBox="1">
            <a:spLocks/>
          </p:cNvSpPr>
          <p:nvPr/>
        </p:nvSpPr>
        <p:spPr>
          <a:xfrm>
            <a:off x="6291958" y="1593918"/>
            <a:ext cx="5770563" cy="421004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b="1" dirty="0"/>
              <a:t>Future research:</a:t>
            </a:r>
          </a:p>
          <a:p>
            <a:r>
              <a:rPr lang="en-GB" dirty="0"/>
              <a:t>Streaming</a:t>
            </a:r>
          </a:p>
          <a:p>
            <a:pPr lvl="1"/>
            <a:r>
              <a:rPr lang="en-GB" dirty="0"/>
              <a:t>Associating Data (on the Fly) is more difficult</a:t>
            </a:r>
          </a:p>
          <a:p>
            <a:r>
              <a:rPr lang="en-GB" dirty="0"/>
              <a:t>Higher Model-Completeness</a:t>
            </a:r>
          </a:p>
          <a:p>
            <a:pPr lvl="1"/>
            <a:r>
              <a:rPr lang="en-GB" dirty="0"/>
              <a:t>New Data Association Concepts</a:t>
            </a:r>
          </a:p>
          <a:p>
            <a:pPr marL="0" indent="0">
              <a:buNone/>
            </a:pPr>
            <a:endParaRPr lang="en-GB" dirty="0"/>
          </a:p>
          <a:p>
            <a:pPr marL="0" indent="0">
              <a:buNone/>
            </a:pPr>
            <a:r>
              <a:rPr lang="en-GB" b="1" dirty="0"/>
              <a:t>Critics:</a:t>
            </a:r>
          </a:p>
          <a:p>
            <a:r>
              <a:rPr lang="en-GB" dirty="0"/>
              <a:t>Not Reconstructing the World</a:t>
            </a:r>
          </a:p>
          <a:p>
            <a:r>
              <a:rPr lang="en-GB" dirty="0"/>
              <a:t>Ignoring unmatched Images after a defined Period</a:t>
            </a:r>
          </a:p>
          <a:p>
            <a:r>
              <a:rPr lang="en-GB" dirty="0"/>
              <a:t>Only matched ~1.5% of all Images</a:t>
            </a:r>
          </a:p>
        </p:txBody>
      </p:sp>
    </p:spTree>
    <p:extLst>
      <p:ext uri="{BB962C8B-B14F-4D97-AF65-F5344CB8AC3E}">
        <p14:creationId xmlns:p14="http://schemas.microsoft.com/office/powerpoint/2010/main" val="4071698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42416" y="1406240"/>
            <a:ext cx="6227283" cy="4210046"/>
          </a:xfrm>
        </p:spPr>
        <p:txBody>
          <a:bodyPr/>
          <a:lstStyle/>
          <a:p>
            <a:r>
              <a:rPr lang="en-GB" dirty="0"/>
              <a:t>Major Goal over Decades</a:t>
            </a:r>
          </a:p>
          <a:p>
            <a:r>
              <a:rPr lang="en-GB" dirty="0"/>
              <a:t>Tremendous Amount of Image Data</a:t>
            </a:r>
          </a:p>
          <a:p>
            <a:r>
              <a:rPr lang="en-GB" dirty="0"/>
              <a:t>Fast increasing</a:t>
            </a:r>
          </a:p>
          <a:p>
            <a:r>
              <a:rPr lang="en-GB" dirty="0"/>
              <a:t>Many Applications</a:t>
            </a:r>
          </a:p>
          <a:p>
            <a:pPr lvl="1"/>
            <a:r>
              <a:rPr lang="en-GB" dirty="0"/>
              <a:t>Virtual Reality</a:t>
            </a:r>
          </a:p>
          <a:p>
            <a:pPr lvl="1"/>
            <a:r>
              <a:rPr lang="en-GB" dirty="0"/>
              <a:t>Image Based Localization</a:t>
            </a:r>
          </a:p>
          <a:p>
            <a:pPr lvl="1"/>
            <a:r>
              <a:rPr lang="en-GB" dirty="0"/>
              <a:t>Autonomous Navigation</a:t>
            </a:r>
          </a:p>
          <a:p>
            <a:pPr lvl="1"/>
            <a:r>
              <a:rPr lang="en-GB" dirty="0"/>
              <a:t>Etc.</a:t>
            </a:r>
          </a:p>
        </p:txBody>
      </p:sp>
      <p:sp>
        <p:nvSpPr>
          <p:cNvPr id="3" name="Datumsplatzhalter 2"/>
          <p:cNvSpPr>
            <a:spLocks noGrp="1"/>
          </p:cNvSpPr>
          <p:nvPr>
            <p:ph type="dt" sz="half" idx="10"/>
          </p:nvPr>
        </p:nvSpPr>
        <p:spPr/>
        <p:txBody>
          <a:bodyPr/>
          <a:lstStyle/>
          <a:p>
            <a:fld id="{D9C74AA8-20D7-4008-B030-5544C53C1C3A}" type="datetime1">
              <a:rPr lang="de-DE" smtClean="0"/>
              <a:t>19.03.2018</a:t>
            </a:fld>
            <a:endParaRPr lang="de-CH" dirty="0"/>
          </a:p>
        </p:txBody>
      </p:sp>
      <p:sp>
        <p:nvSpPr>
          <p:cNvPr id="4" name="Fußzeilenplatzhalter 3"/>
          <p:cNvSpPr>
            <a:spLocks noGrp="1"/>
          </p:cNvSpPr>
          <p:nvPr>
            <p:ph type="ftr" sz="quarter" idx="11"/>
          </p:nvPr>
        </p:nvSpPr>
        <p:spPr/>
        <p:txBody>
          <a:bodyPr/>
          <a:lstStyle/>
          <a:p>
            <a:r>
              <a:rPr lang="de-CH" dirty="0" err="1"/>
              <a:t>Varin</a:t>
            </a:r>
            <a:r>
              <a:rPr lang="de-CH" dirty="0"/>
              <a:t> Buff, Gian-Andrea Heinrich, Björn Joos, Robin Stähli</a:t>
            </a:r>
          </a:p>
        </p:txBody>
      </p:sp>
      <p:sp>
        <p:nvSpPr>
          <p:cNvPr id="5" name="Foliennummernplatzhalter 4"/>
          <p:cNvSpPr>
            <a:spLocks noGrp="1"/>
          </p:cNvSpPr>
          <p:nvPr>
            <p:ph type="sldNum" sz="quarter" idx="12"/>
          </p:nvPr>
        </p:nvSpPr>
        <p:spPr/>
        <p:txBody>
          <a:bodyPr/>
          <a:lstStyle/>
          <a:p>
            <a:fld id="{6C6AE60A-B69C-4790-82F7-3882EDF23186}" type="slidenum">
              <a:rPr lang="de-CH" smtClean="0"/>
              <a:t>2</a:t>
            </a:fld>
            <a:endParaRPr lang="de-CH" dirty="0"/>
          </a:p>
        </p:txBody>
      </p:sp>
      <p:sp>
        <p:nvSpPr>
          <p:cNvPr id="6" name="Titel 5"/>
          <p:cNvSpPr>
            <a:spLocks noGrp="1"/>
          </p:cNvSpPr>
          <p:nvPr>
            <p:ph type="title"/>
          </p:nvPr>
        </p:nvSpPr>
        <p:spPr>
          <a:xfrm>
            <a:off x="323850" y="620714"/>
            <a:ext cx="11537950" cy="490108"/>
          </a:xfrm>
        </p:spPr>
        <p:txBody>
          <a:bodyPr/>
          <a:lstStyle/>
          <a:p>
            <a:r>
              <a:rPr lang="en-GB" dirty="0"/>
              <a:t>Why</a:t>
            </a:r>
            <a:r>
              <a:rPr lang="de-CH" dirty="0"/>
              <a:t> </a:t>
            </a:r>
            <a:r>
              <a:rPr lang="en-GB" dirty="0"/>
              <a:t>is it important?</a:t>
            </a:r>
          </a:p>
        </p:txBody>
      </p:sp>
      <p:sp>
        <p:nvSpPr>
          <p:cNvPr id="7" name="Textfeld 6">
            <a:extLst>
              <a:ext uri="{FF2B5EF4-FFF2-40B4-BE49-F238E27FC236}">
                <a16:creationId xmlns:a16="http://schemas.microsoft.com/office/drawing/2014/main" id="{0078B983-D186-4543-A21D-EF5612D3197B}"/>
              </a:ext>
            </a:extLst>
          </p:cNvPr>
          <p:cNvSpPr txBox="1"/>
          <p:nvPr/>
        </p:nvSpPr>
        <p:spPr>
          <a:xfrm>
            <a:off x="320895" y="6169282"/>
            <a:ext cx="184731" cy="553998"/>
          </a:xfrm>
          <a:prstGeom prst="rect">
            <a:avLst/>
          </a:prstGeom>
          <a:noFill/>
        </p:spPr>
        <p:txBody>
          <a:bodyPr wrap="none" rtlCol="0">
            <a:spAutoFit/>
          </a:bodyPr>
          <a:lstStyle/>
          <a:p>
            <a:endParaRPr lang="de-CH" sz="1200" dirty="0"/>
          </a:p>
          <a:p>
            <a:endParaRPr lang="de-CH" dirty="0"/>
          </a:p>
        </p:txBody>
      </p:sp>
      <p:pic>
        <p:nvPicPr>
          <p:cNvPr id="11" name="Grafik 10">
            <a:extLst>
              <a:ext uri="{FF2B5EF4-FFF2-40B4-BE49-F238E27FC236}">
                <a16:creationId xmlns:a16="http://schemas.microsoft.com/office/drawing/2014/main" id="{334AF00D-BBD9-4A3A-82A4-CF5979FD60BF}"/>
              </a:ext>
            </a:extLst>
          </p:cNvPr>
          <p:cNvPicPr>
            <a:picLocks noChangeAspect="1"/>
          </p:cNvPicPr>
          <p:nvPr/>
        </p:nvPicPr>
        <p:blipFill>
          <a:blip r:embed="rId3"/>
          <a:stretch>
            <a:fillRect/>
          </a:stretch>
        </p:blipFill>
        <p:spPr>
          <a:xfrm>
            <a:off x="4212610" y="3957969"/>
            <a:ext cx="4631883" cy="2095632"/>
          </a:xfrm>
          <a:prstGeom prst="rect">
            <a:avLst/>
          </a:prstGeom>
        </p:spPr>
      </p:pic>
      <p:pic>
        <p:nvPicPr>
          <p:cNvPr id="12" name="Grafik 11">
            <a:extLst>
              <a:ext uri="{FF2B5EF4-FFF2-40B4-BE49-F238E27FC236}">
                <a16:creationId xmlns:a16="http://schemas.microsoft.com/office/drawing/2014/main" id="{744DDDDE-F2A5-4FE7-AAA3-692B6F0C6093}"/>
              </a:ext>
            </a:extLst>
          </p:cNvPr>
          <p:cNvPicPr>
            <a:picLocks noChangeAspect="1"/>
          </p:cNvPicPr>
          <p:nvPr/>
        </p:nvPicPr>
        <p:blipFill rotWithShape="1">
          <a:blip r:embed="rId4"/>
          <a:srcRect t="13644"/>
          <a:stretch/>
        </p:blipFill>
        <p:spPr>
          <a:xfrm>
            <a:off x="7557039" y="659417"/>
            <a:ext cx="4187783" cy="2769583"/>
          </a:xfrm>
          <a:prstGeom prst="rect">
            <a:avLst/>
          </a:prstGeom>
        </p:spPr>
      </p:pic>
      <p:pic>
        <p:nvPicPr>
          <p:cNvPr id="13" name="Grafik 12">
            <a:extLst>
              <a:ext uri="{FF2B5EF4-FFF2-40B4-BE49-F238E27FC236}">
                <a16:creationId xmlns:a16="http://schemas.microsoft.com/office/drawing/2014/main" id="{93D2F3E6-65E5-41EE-AD92-7D8AA72EF146}"/>
              </a:ext>
            </a:extLst>
          </p:cNvPr>
          <p:cNvPicPr>
            <a:picLocks noChangeAspect="1"/>
          </p:cNvPicPr>
          <p:nvPr/>
        </p:nvPicPr>
        <p:blipFill>
          <a:blip r:embed="rId5"/>
          <a:stretch>
            <a:fillRect/>
          </a:stretch>
        </p:blipFill>
        <p:spPr>
          <a:xfrm>
            <a:off x="9110379" y="3584348"/>
            <a:ext cx="2634443" cy="2842875"/>
          </a:xfrm>
          <a:prstGeom prst="rect">
            <a:avLst/>
          </a:prstGeom>
        </p:spPr>
      </p:pic>
    </p:spTree>
    <p:extLst>
      <p:ext uri="{BB962C8B-B14F-4D97-AF65-F5344CB8AC3E}">
        <p14:creationId xmlns:p14="http://schemas.microsoft.com/office/powerpoint/2010/main" val="3187560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9"/>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9"/>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9"/>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ACCF4F6A-4C72-463A-8F35-C52A9A499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3219" y="675885"/>
            <a:ext cx="6120850" cy="6120850"/>
          </a:xfrm>
        </p:spPr>
      </p:pic>
      <p:sp>
        <p:nvSpPr>
          <p:cNvPr id="3" name="Datumsplatzhalter 2">
            <a:extLst>
              <a:ext uri="{FF2B5EF4-FFF2-40B4-BE49-F238E27FC236}">
                <a16:creationId xmlns:a16="http://schemas.microsoft.com/office/drawing/2014/main" id="{99D3C117-A580-402E-AD3F-5E30B08FEE43}"/>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C2B4E903-FB10-4C2E-B330-D1C8B6765FB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A95E390E-5DDA-4CBB-B0A1-BAA1958980AC}"/>
              </a:ext>
            </a:extLst>
          </p:cNvPr>
          <p:cNvSpPr>
            <a:spLocks noGrp="1"/>
          </p:cNvSpPr>
          <p:nvPr>
            <p:ph type="sldNum" sz="quarter" idx="12"/>
          </p:nvPr>
        </p:nvSpPr>
        <p:spPr/>
        <p:txBody>
          <a:bodyPr/>
          <a:lstStyle/>
          <a:p>
            <a:fld id="{6C6AE60A-B69C-4790-82F7-3882EDF23186}" type="slidenum">
              <a:rPr lang="de-CH" smtClean="0"/>
              <a:t>20</a:t>
            </a:fld>
            <a:endParaRPr lang="de-CH" dirty="0"/>
          </a:p>
        </p:txBody>
      </p:sp>
    </p:spTree>
    <p:extLst>
      <p:ext uri="{BB962C8B-B14F-4D97-AF65-F5344CB8AC3E}">
        <p14:creationId xmlns:p14="http://schemas.microsoft.com/office/powerpoint/2010/main" val="86743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FD694C-EFAA-42E7-8B87-EA0AA68555E7}"/>
              </a:ext>
            </a:extLst>
          </p:cNvPr>
          <p:cNvSpPr>
            <a:spLocks noGrp="1"/>
          </p:cNvSpPr>
          <p:nvPr>
            <p:ph idx="1"/>
          </p:nvPr>
        </p:nvSpPr>
        <p:spPr>
          <a:xfrm>
            <a:off x="323850" y="1484730"/>
            <a:ext cx="11537950" cy="4210046"/>
          </a:xfrm>
        </p:spPr>
        <p:txBody>
          <a:bodyPr/>
          <a:lstStyle/>
          <a:p>
            <a:endParaRPr lang="en-US" sz="1200" dirty="0"/>
          </a:p>
          <a:p>
            <a:r>
              <a:rPr lang="en-US" sz="1200" dirty="0" err="1"/>
              <a:t>Heinly</a:t>
            </a:r>
            <a:r>
              <a:rPr lang="en-US" sz="1200" dirty="0"/>
              <a:t>, J., Schonberger, J.L., Dunn, E., Frahm, J.M., and </a:t>
            </a:r>
            <a:r>
              <a:rPr lang="en-US" sz="1200" dirty="0" err="1"/>
              <a:t>Ieee</a:t>
            </a:r>
            <a:r>
              <a:rPr lang="en-US" sz="1200" dirty="0"/>
              <a:t>: ‘Reconstructing the World* in Six Days *(As Captured by the Yahoo 100 Million Image Dataset)’, in Editor (Ed.)^(Eds.): ‘Book Reconstructing the World* in Six Days *(As Captured by the Yahoo 100 Million Image Dataset)’ (</a:t>
            </a:r>
            <a:r>
              <a:rPr lang="en-US" sz="1200" dirty="0" err="1"/>
              <a:t>Ieee</a:t>
            </a:r>
            <a:r>
              <a:rPr lang="en-US" sz="1200" dirty="0"/>
              <a:t>, 2015, </a:t>
            </a:r>
            <a:r>
              <a:rPr lang="en-US" sz="1200" dirty="0" err="1"/>
              <a:t>edn</a:t>
            </a:r>
            <a:r>
              <a:rPr lang="en-US" sz="1200" dirty="0"/>
              <a:t>.), pp. 3287-3295</a:t>
            </a:r>
            <a:endParaRPr lang="en-GB" sz="1200" dirty="0">
              <a:hlinkClick r:id="rId2"/>
            </a:endParaRPr>
          </a:p>
          <a:p>
            <a:r>
              <a:rPr lang="en-GB" sz="1200" dirty="0">
                <a:hlinkClick r:id="rId2"/>
              </a:rPr>
              <a:t>http://nerei.org/wp-content/uploads/2016/07/Nerei-Virtual-reality-Environments-612x278.jpg</a:t>
            </a:r>
            <a:r>
              <a:rPr lang="en-GB" sz="1200" dirty="0"/>
              <a:t> (13.03.2018)</a:t>
            </a:r>
          </a:p>
          <a:p>
            <a:r>
              <a:rPr lang="en-GB" sz="1200" dirty="0">
                <a:hlinkClick r:id="rId3"/>
              </a:rPr>
              <a:t>https://cdn.instructables.com/FMK/1ZLS/J283520X/FMK1ZLSJ283520X.MEDIUM.jpg</a:t>
            </a:r>
            <a:r>
              <a:rPr lang="en-GB" sz="1200" dirty="0"/>
              <a:t> (13.03.2018)</a:t>
            </a:r>
          </a:p>
          <a:p>
            <a:r>
              <a:rPr lang="en-GB" sz="1200" dirty="0">
                <a:hlinkClick r:id="rId4"/>
              </a:rPr>
              <a:t>https://www.frsco.com/completeness/</a:t>
            </a:r>
            <a:r>
              <a:rPr lang="en-GB" sz="1200" dirty="0"/>
              <a:t> (15.03.2018)</a:t>
            </a:r>
          </a:p>
          <a:p>
            <a:r>
              <a:rPr lang="en-GB" sz="1200" dirty="0">
                <a:hlinkClick r:id="rId5"/>
              </a:rPr>
              <a:t>https://sites.google.com/site/yorkyuhuang/_/rsrc/1455602233247/home/research/computer-vision-augmented-reality/image-based-relocalization-in-slam/image_camerapose.jpg</a:t>
            </a:r>
            <a:r>
              <a:rPr lang="en-GB" sz="1200" dirty="0"/>
              <a:t> (13.03.2018)</a:t>
            </a:r>
          </a:p>
          <a:p>
            <a:r>
              <a:rPr lang="en-GB" sz="1200" dirty="0">
                <a:hlinkClick r:id="rId6"/>
              </a:rPr>
              <a:t>http://www.cartoonresource.com/archive/education-teachers/teaching/computer-is-smoking.aspx</a:t>
            </a:r>
            <a:r>
              <a:rPr lang="en-GB" sz="1200" dirty="0"/>
              <a:t> (13.03.2018)</a:t>
            </a:r>
          </a:p>
          <a:p>
            <a:r>
              <a:rPr lang="en-GB" sz="1200" dirty="0">
                <a:hlinkClick r:id="rId7"/>
              </a:rPr>
              <a:t>https://www.youtube.com/watch?v=bRYqyoqUJuM</a:t>
            </a:r>
            <a:r>
              <a:rPr lang="en-GB" sz="1200" dirty="0"/>
              <a:t> (13.03.2018)</a:t>
            </a:r>
          </a:p>
          <a:p>
            <a:r>
              <a:rPr lang="en-GB" sz="1200" dirty="0">
                <a:hlinkClick r:id="rId8"/>
              </a:rPr>
              <a:t>http://www.craftsy.com/blog/wp-content/uploads/2013/07/cropped.jpg</a:t>
            </a:r>
            <a:r>
              <a:rPr lang="en-GB" sz="1200" dirty="0"/>
              <a:t> (16.03.2018)</a:t>
            </a:r>
          </a:p>
          <a:p>
            <a:r>
              <a:rPr lang="en-GB" sz="1200" dirty="0">
                <a:hlinkClick r:id="rId9"/>
              </a:rPr>
              <a:t>http://www.theia-sfm.org/_images/incremental_sfm.png</a:t>
            </a:r>
            <a:r>
              <a:rPr lang="en-GB" sz="1200" dirty="0"/>
              <a:t> (16.03.2018)</a:t>
            </a:r>
          </a:p>
          <a:p>
            <a:r>
              <a:rPr lang="en-GB" sz="1200" dirty="0"/>
              <a:t>Frahm, J.M., </a:t>
            </a:r>
            <a:r>
              <a:rPr lang="en-GB" sz="1200" dirty="0" err="1"/>
              <a:t>Fite-Georgel</a:t>
            </a:r>
            <a:r>
              <a:rPr lang="en-GB" sz="1200" dirty="0"/>
              <a:t>, P., Gallup, D., Johnson, T., </a:t>
            </a:r>
            <a:r>
              <a:rPr lang="en-GB" sz="1200" dirty="0" err="1"/>
              <a:t>Raguram</a:t>
            </a:r>
            <a:r>
              <a:rPr lang="en-GB" sz="1200" dirty="0"/>
              <a:t>, R., Wu, C.C., Jen, Y.H., Dunn, E., </a:t>
            </a:r>
            <a:r>
              <a:rPr lang="en-GB" sz="1200" dirty="0" err="1"/>
              <a:t>Clipp</a:t>
            </a:r>
            <a:r>
              <a:rPr lang="en-GB" sz="1200" dirty="0"/>
              <a:t>, B., </a:t>
            </a:r>
            <a:r>
              <a:rPr lang="en-GB" sz="1200" dirty="0" err="1"/>
              <a:t>Lazebnik</a:t>
            </a:r>
            <a:r>
              <a:rPr lang="en-GB" sz="1200" dirty="0"/>
              <a:t>, S., and </a:t>
            </a:r>
            <a:r>
              <a:rPr lang="en-GB" sz="1200" dirty="0" err="1"/>
              <a:t>Pollefeys</a:t>
            </a:r>
            <a:r>
              <a:rPr lang="en-GB" sz="1200" dirty="0"/>
              <a:t>, M.: ‘Building Rome on a Cloudless Day’, Computer Vision-</a:t>
            </a:r>
            <a:r>
              <a:rPr lang="en-GB" sz="1200" dirty="0" err="1"/>
              <a:t>Eccv</a:t>
            </a:r>
            <a:r>
              <a:rPr lang="en-GB" sz="1200" dirty="0"/>
              <a:t> 2010, Pt Iv, 2010, 6314, pp. 368-381</a:t>
            </a:r>
          </a:p>
          <a:p>
            <a:r>
              <a:rPr lang="en-GB" sz="1200" dirty="0"/>
              <a:t>Agarwal, S., Furukawa, Y., Snavely, N., Simon, I., </a:t>
            </a:r>
            <a:r>
              <a:rPr lang="en-GB" sz="1200" dirty="0" err="1"/>
              <a:t>Curless</a:t>
            </a:r>
            <a:r>
              <a:rPr lang="en-GB" sz="1200" dirty="0"/>
              <a:t>, B., Seitz, S.M., and </a:t>
            </a:r>
            <a:r>
              <a:rPr lang="en-GB" sz="1200" dirty="0" err="1"/>
              <a:t>Szeliski</a:t>
            </a:r>
            <a:r>
              <a:rPr lang="en-GB" sz="1200" dirty="0"/>
              <a:t>, R.: ‘Building Rome in a Day’, </a:t>
            </a:r>
            <a:r>
              <a:rPr lang="en-GB" sz="1200" dirty="0" err="1"/>
              <a:t>Commun</a:t>
            </a:r>
            <a:r>
              <a:rPr lang="en-GB" sz="1200" dirty="0"/>
              <a:t>. ACM, 2011, 54, (10), pp. 105-112</a:t>
            </a:r>
          </a:p>
          <a:p>
            <a:r>
              <a:rPr lang="en-US" sz="1200" dirty="0" err="1"/>
              <a:t>Nister</a:t>
            </a:r>
            <a:r>
              <a:rPr lang="en-US" sz="1200" dirty="0"/>
              <a:t>, D., and </a:t>
            </a:r>
            <a:r>
              <a:rPr lang="en-US" sz="1200" dirty="0" err="1"/>
              <a:t>Stewenius</a:t>
            </a:r>
            <a:r>
              <a:rPr lang="en-US" sz="1200" dirty="0"/>
              <a:t>, H.: ‘Scalable Recognition with a Vocabulary Tree’, in Editor (Ed.)^(Eds.): ‘Book Scalable Recognition with a Vocabulary Tree’ (2006, </a:t>
            </a:r>
            <a:r>
              <a:rPr lang="en-US" sz="1200" dirty="0" err="1"/>
              <a:t>edn</a:t>
            </a:r>
            <a:r>
              <a:rPr lang="en-US" sz="1200" dirty="0"/>
              <a:t>.), pp. 2161-2168</a:t>
            </a:r>
          </a:p>
          <a:p>
            <a:r>
              <a:rPr lang="en-US" sz="1200" dirty="0" err="1"/>
              <a:t>Klingner</a:t>
            </a:r>
            <a:r>
              <a:rPr lang="en-US" sz="1200" dirty="0"/>
              <a:t>, B., Martin, D., </a:t>
            </a:r>
            <a:r>
              <a:rPr lang="en-US" sz="1200" dirty="0" err="1"/>
              <a:t>Roseborough</a:t>
            </a:r>
            <a:r>
              <a:rPr lang="en-US" sz="1200" dirty="0"/>
              <a:t>, J., and </a:t>
            </a:r>
            <a:r>
              <a:rPr lang="en-US" sz="1200" dirty="0" err="1"/>
              <a:t>Ieee</a:t>
            </a:r>
            <a:r>
              <a:rPr lang="en-US" sz="1200" dirty="0"/>
              <a:t>: ‘Street View Motion-from-Structure-from-Motion’, in Editor (Ed.)^(Eds.): ‘Book Street View Motion-from-Structure-from-Motion’ (</a:t>
            </a:r>
            <a:r>
              <a:rPr lang="en-US" sz="1200" dirty="0" err="1"/>
              <a:t>Ieee</a:t>
            </a:r>
            <a:r>
              <a:rPr lang="en-US" sz="1200" dirty="0"/>
              <a:t>, 2013, </a:t>
            </a:r>
            <a:r>
              <a:rPr lang="en-US" sz="1200" dirty="0" err="1"/>
              <a:t>edn</a:t>
            </a:r>
            <a:r>
              <a:rPr lang="en-US" sz="1200" dirty="0"/>
              <a:t>.), pp. 953-960</a:t>
            </a:r>
          </a:p>
          <a:p>
            <a:r>
              <a:rPr lang="en-US" sz="1200" dirty="0" err="1"/>
              <a:t>Havlena</a:t>
            </a:r>
            <a:r>
              <a:rPr lang="en-US" sz="1200" dirty="0"/>
              <a:t>, M., and Schindler, K.: ‘</a:t>
            </a:r>
            <a:r>
              <a:rPr lang="en-US" sz="1200" dirty="0" err="1"/>
              <a:t>VocMatch</a:t>
            </a:r>
            <a:r>
              <a:rPr lang="en-US" sz="1200" dirty="0"/>
              <a:t>: Efficient Multiview Correspondence for Structure from Motion’, Computer Vision - </a:t>
            </a:r>
            <a:r>
              <a:rPr lang="en-US" sz="1200" dirty="0" err="1"/>
              <a:t>Eccv</a:t>
            </a:r>
            <a:r>
              <a:rPr lang="en-US" sz="1200" dirty="0"/>
              <a:t> 2014, Pt Iii, 2014, 8691, pp. 46-60</a:t>
            </a:r>
          </a:p>
          <a:p>
            <a:endParaRPr lang="en-US" sz="1600" dirty="0"/>
          </a:p>
          <a:p>
            <a:endParaRPr lang="en-US" sz="1600" dirty="0"/>
          </a:p>
          <a:p>
            <a:endParaRPr lang="en-GB" sz="1600" dirty="0"/>
          </a:p>
        </p:txBody>
      </p:sp>
      <p:sp>
        <p:nvSpPr>
          <p:cNvPr id="3" name="Datumsplatzhalter 2">
            <a:extLst>
              <a:ext uri="{FF2B5EF4-FFF2-40B4-BE49-F238E27FC236}">
                <a16:creationId xmlns:a16="http://schemas.microsoft.com/office/drawing/2014/main" id="{20960342-861F-4825-ADF1-A9A25E331A6C}"/>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4A350AFF-00C2-4605-A4E3-218A2975A6C8}"/>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940CB572-C561-48A7-913F-96B0A0EC05F5}"/>
              </a:ext>
            </a:extLst>
          </p:cNvPr>
          <p:cNvSpPr>
            <a:spLocks noGrp="1"/>
          </p:cNvSpPr>
          <p:nvPr>
            <p:ph type="sldNum" sz="quarter" idx="12"/>
          </p:nvPr>
        </p:nvSpPr>
        <p:spPr/>
        <p:txBody>
          <a:bodyPr/>
          <a:lstStyle/>
          <a:p>
            <a:fld id="{6C6AE60A-B69C-4790-82F7-3882EDF23186}" type="slidenum">
              <a:rPr lang="de-CH" smtClean="0"/>
              <a:t>21</a:t>
            </a:fld>
            <a:endParaRPr lang="de-CH" dirty="0"/>
          </a:p>
        </p:txBody>
      </p:sp>
      <p:sp>
        <p:nvSpPr>
          <p:cNvPr id="6" name="Titel 5">
            <a:extLst>
              <a:ext uri="{FF2B5EF4-FFF2-40B4-BE49-F238E27FC236}">
                <a16:creationId xmlns:a16="http://schemas.microsoft.com/office/drawing/2014/main" id="{7D2A1E28-F117-41F5-8C7D-69F187D8E6C6}"/>
              </a:ext>
            </a:extLst>
          </p:cNvPr>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24622998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365D8D3-DCD9-461B-91CE-5ED74DC4851A}"/>
              </a:ext>
            </a:extLst>
          </p:cNvPr>
          <p:cNvSpPr>
            <a:spLocks noGrp="1"/>
          </p:cNvSpPr>
          <p:nvPr>
            <p:ph idx="1"/>
          </p:nvPr>
        </p:nvSpPr>
        <p:spPr>
          <a:xfrm>
            <a:off x="323850" y="1592714"/>
            <a:ext cx="11537950" cy="4752524"/>
          </a:xfrm>
        </p:spPr>
        <p:txBody>
          <a:bodyPr/>
          <a:lstStyle/>
          <a:p>
            <a:r>
              <a:rPr lang="en-GB" dirty="0"/>
              <a:t>Split the World in many coherent Areas/Datasets (e.g. Cities)</a:t>
            </a:r>
          </a:p>
          <a:p>
            <a:pPr lvl="1"/>
            <a:r>
              <a:rPr lang="en-GB" dirty="0"/>
              <a:t>Depending on Image Density</a:t>
            </a:r>
          </a:p>
          <a:p>
            <a:pPr lvl="1"/>
            <a:r>
              <a:rPr lang="en-GB" dirty="0"/>
              <a:t>Geolocation</a:t>
            </a:r>
          </a:p>
          <a:p>
            <a:r>
              <a:rPr lang="en-GB" dirty="0"/>
              <a:t>Process datasets separately</a:t>
            </a:r>
          </a:p>
          <a:p>
            <a:pPr lvl="1"/>
            <a:r>
              <a:rPr lang="en-GB" dirty="0"/>
              <a:t>Neighbouring Areas</a:t>
            </a:r>
          </a:p>
          <a:p>
            <a:r>
              <a:rPr lang="en-GB" dirty="0"/>
              <a:t>Don’t “forget” Images by running out of Memory</a:t>
            </a:r>
          </a:p>
          <a:p>
            <a:pPr lvl="1"/>
            <a:r>
              <a:rPr lang="en-GB" dirty="0"/>
              <a:t>Macro-scale: Sorted</a:t>
            </a:r>
          </a:p>
          <a:p>
            <a:pPr lvl="1"/>
            <a:r>
              <a:rPr lang="en-GB" dirty="0"/>
              <a:t>Micro-scale: Unsorted</a:t>
            </a:r>
          </a:p>
        </p:txBody>
      </p:sp>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22</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p:txBody>
          <a:bodyPr/>
          <a:lstStyle/>
          <a:p>
            <a:r>
              <a:rPr lang="en-GB" dirty="0"/>
              <a:t>Our Ideas to Reconstruct the World</a:t>
            </a:r>
          </a:p>
        </p:txBody>
      </p:sp>
    </p:spTree>
    <p:extLst>
      <p:ext uri="{BB962C8B-B14F-4D97-AF65-F5344CB8AC3E}">
        <p14:creationId xmlns:p14="http://schemas.microsoft.com/office/powerpoint/2010/main" val="324554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err="1"/>
              <a:t>Tritratrallala</a:t>
            </a:r>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23</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Open Questions</a:t>
            </a:r>
          </a:p>
        </p:txBody>
      </p:sp>
    </p:spTree>
    <p:extLst>
      <p:ext uri="{BB962C8B-B14F-4D97-AF65-F5344CB8AC3E}">
        <p14:creationId xmlns:p14="http://schemas.microsoft.com/office/powerpoint/2010/main" val="37481789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Vocabulary Tree is a Compact Way to do Image Retrieval. Vocabulary Tree is something, which is made by clustering Visual Words into Clusters.</a:t>
            </a:r>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dirty="0" err="1"/>
              <a:t>Varin</a:t>
            </a:r>
            <a:r>
              <a:rPr lang="de-CH" dirty="0"/>
              <a:t> Buff, Gian-Andrea Heinrich, Björn Joos, Robin Stähli</a:t>
            </a:r>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24</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Vocabulary Tree</a:t>
            </a:r>
          </a:p>
        </p:txBody>
      </p:sp>
      <p:pic>
        <p:nvPicPr>
          <p:cNvPr id="1026" name="Picture 2" descr="Showing BOF representation">
            <a:extLst>
              <a:ext uri="{FF2B5EF4-FFF2-40B4-BE49-F238E27FC236}">
                <a16:creationId xmlns:a16="http://schemas.microsoft.com/office/drawing/2014/main" id="{1FBEC82C-B1CE-4743-A0BE-3222FF2AF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55" y="2780910"/>
            <a:ext cx="5126115" cy="363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036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74D2CEB-8C39-446F-867F-86BE6CB3BDA8}"/>
              </a:ext>
            </a:extLst>
          </p:cNvPr>
          <p:cNvSpPr>
            <a:spLocks noGrp="1"/>
          </p:cNvSpPr>
          <p:nvPr>
            <p:ph sz="half" idx="1"/>
          </p:nvPr>
        </p:nvSpPr>
        <p:spPr>
          <a:xfrm>
            <a:off x="323851" y="2024064"/>
            <a:ext cx="11530012" cy="4213225"/>
          </a:xfrm>
        </p:spPr>
        <p:txBody>
          <a:bodyPr/>
          <a:lstStyle/>
          <a:p>
            <a:r>
              <a:rPr lang="en-US" dirty="0"/>
              <a:t>Texture is characterized by the Repetition of Basic Elements or </a:t>
            </a:r>
            <a:r>
              <a:rPr lang="en-US" dirty="0" err="1"/>
              <a:t>Textons</a:t>
            </a:r>
            <a:endParaRPr lang="en-US" dirty="0"/>
          </a:p>
          <a:p>
            <a:r>
              <a:rPr lang="en-US" dirty="0">
                <a:hlinkClick r:id="rId3"/>
              </a:rPr>
              <a:t>http://www.di.ens.fr/willow/events/cvml2011/materials/CVML2011_Cordelia_bof.pdf</a:t>
            </a:r>
            <a:endParaRPr lang="en-US" dirty="0"/>
          </a:p>
          <a:p>
            <a:endParaRPr lang="en-US" dirty="0"/>
          </a:p>
        </p:txBody>
      </p:sp>
      <p:sp>
        <p:nvSpPr>
          <p:cNvPr id="4" name="Datumsplatzhalter 3">
            <a:extLst>
              <a:ext uri="{FF2B5EF4-FFF2-40B4-BE49-F238E27FC236}">
                <a16:creationId xmlns:a16="http://schemas.microsoft.com/office/drawing/2014/main" id="{5DA43407-9BD6-4D44-8A68-7A7AC68AAE84}"/>
              </a:ext>
            </a:extLst>
          </p:cNvPr>
          <p:cNvSpPr>
            <a:spLocks noGrp="1"/>
          </p:cNvSpPr>
          <p:nvPr>
            <p:ph type="dt" sz="half" idx="10"/>
          </p:nvPr>
        </p:nvSpPr>
        <p:spPr/>
        <p:txBody>
          <a:bodyPr/>
          <a:lstStyle/>
          <a:p>
            <a:fld id="{D90BDADD-4382-4B9C-852B-753AD3BC3C41}" type="datetime1">
              <a:rPr lang="de-DE" smtClean="0"/>
              <a:t>19.03.2018</a:t>
            </a:fld>
            <a:endParaRPr lang="de-CH" dirty="0"/>
          </a:p>
        </p:txBody>
      </p:sp>
      <p:sp>
        <p:nvSpPr>
          <p:cNvPr id="5" name="Fußzeilenplatzhalter 4">
            <a:extLst>
              <a:ext uri="{FF2B5EF4-FFF2-40B4-BE49-F238E27FC236}">
                <a16:creationId xmlns:a16="http://schemas.microsoft.com/office/drawing/2014/main" id="{8A1F4DD1-0F04-47BF-B4AB-B55A3208D83D}"/>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6" name="Foliennummernplatzhalter 5">
            <a:extLst>
              <a:ext uri="{FF2B5EF4-FFF2-40B4-BE49-F238E27FC236}">
                <a16:creationId xmlns:a16="http://schemas.microsoft.com/office/drawing/2014/main" id="{07EE08CF-AE76-426E-B27D-9AA37FE2955E}"/>
              </a:ext>
            </a:extLst>
          </p:cNvPr>
          <p:cNvSpPr>
            <a:spLocks noGrp="1"/>
          </p:cNvSpPr>
          <p:nvPr>
            <p:ph type="sldNum" sz="quarter" idx="12"/>
          </p:nvPr>
        </p:nvSpPr>
        <p:spPr/>
        <p:txBody>
          <a:bodyPr/>
          <a:lstStyle/>
          <a:p>
            <a:fld id="{6C6AE60A-B69C-4790-82F7-3882EDF23186}" type="slidenum">
              <a:rPr lang="de-CH" smtClean="0"/>
              <a:t>25</a:t>
            </a:fld>
            <a:endParaRPr lang="de-CH" dirty="0"/>
          </a:p>
        </p:txBody>
      </p:sp>
      <p:sp>
        <p:nvSpPr>
          <p:cNvPr id="7" name="Titel 6">
            <a:extLst>
              <a:ext uri="{FF2B5EF4-FFF2-40B4-BE49-F238E27FC236}">
                <a16:creationId xmlns:a16="http://schemas.microsoft.com/office/drawing/2014/main" id="{8572A0A5-8755-4976-B8B7-19035A54B726}"/>
              </a:ext>
            </a:extLst>
          </p:cNvPr>
          <p:cNvSpPr>
            <a:spLocks noGrp="1"/>
          </p:cNvSpPr>
          <p:nvPr>
            <p:ph type="title"/>
          </p:nvPr>
        </p:nvSpPr>
        <p:spPr/>
        <p:txBody>
          <a:bodyPr/>
          <a:lstStyle/>
          <a:p>
            <a:r>
              <a:rPr lang="en-GB" dirty="0"/>
              <a:t>Problems</a:t>
            </a:r>
          </a:p>
        </p:txBody>
      </p:sp>
      <p:pic>
        <p:nvPicPr>
          <p:cNvPr id="3" name="Grafik 2">
            <a:extLst>
              <a:ext uri="{FF2B5EF4-FFF2-40B4-BE49-F238E27FC236}">
                <a16:creationId xmlns:a16="http://schemas.microsoft.com/office/drawing/2014/main" id="{65955448-54E0-406D-821A-4737F0A342F3}"/>
              </a:ext>
            </a:extLst>
          </p:cNvPr>
          <p:cNvPicPr>
            <a:picLocks noChangeAspect="1"/>
          </p:cNvPicPr>
          <p:nvPr/>
        </p:nvPicPr>
        <p:blipFill rotWithShape="1">
          <a:blip r:embed="rId4"/>
          <a:srcRect l="17800" t="18500" r="18499" b="11150"/>
          <a:stretch/>
        </p:blipFill>
        <p:spPr>
          <a:xfrm>
            <a:off x="6313248" y="2768634"/>
            <a:ext cx="4851688" cy="3572122"/>
          </a:xfrm>
          <a:prstGeom prst="rect">
            <a:avLst/>
          </a:prstGeom>
        </p:spPr>
      </p:pic>
      <p:pic>
        <p:nvPicPr>
          <p:cNvPr id="8" name="Grafik 7">
            <a:extLst>
              <a:ext uri="{FF2B5EF4-FFF2-40B4-BE49-F238E27FC236}">
                <a16:creationId xmlns:a16="http://schemas.microsoft.com/office/drawing/2014/main" id="{84BB0C00-E9A4-437B-AE1F-1F81F098DD2D}"/>
              </a:ext>
            </a:extLst>
          </p:cNvPr>
          <p:cNvPicPr>
            <a:picLocks noChangeAspect="1"/>
          </p:cNvPicPr>
          <p:nvPr/>
        </p:nvPicPr>
        <p:blipFill rotWithShape="1">
          <a:blip r:embed="rId5"/>
          <a:srcRect l="16399" t="11157" r="17800" b="56320"/>
          <a:stretch/>
        </p:blipFill>
        <p:spPr>
          <a:xfrm>
            <a:off x="1022302" y="3820592"/>
            <a:ext cx="4587574" cy="1511666"/>
          </a:xfrm>
          <a:prstGeom prst="rect">
            <a:avLst/>
          </a:prstGeom>
        </p:spPr>
      </p:pic>
    </p:spTree>
    <p:extLst>
      <p:ext uri="{BB962C8B-B14F-4D97-AF65-F5344CB8AC3E}">
        <p14:creationId xmlns:p14="http://schemas.microsoft.com/office/powerpoint/2010/main" val="33259693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DF7179D-DEC9-4BE6-BDAE-2AD718C244C0}"/>
              </a:ext>
            </a:extLst>
          </p:cNvPr>
          <p:cNvSpPr>
            <a:spLocks noGrp="1"/>
          </p:cNvSpPr>
          <p:nvPr>
            <p:ph idx="1"/>
          </p:nvPr>
        </p:nvSpPr>
        <p:spPr/>
        <p:txBody>
          <a:bodyPr/>
          <a:lstStyle/>
          <a:p>
            <a:r>
              <a:rPr lang="en-GB" dirty="0"/>
              <a:t>Data Robustness</a:t>
            </a:r>
          </a:p>
          <a:p>
            <a:endParaRPr lang="en-GB" dirty="0"/>
          </a:p>
          <a:p>
            <a:r>
              <a:rPr lang="en-GB" dirty="0"/>
              <a:t>Compute &amp; Storage Scalability</a:t>
            </a:r>
          </a:p>
          <a:p>
            <a:endParaRPr lang="en-GB" dirty="0"/>
          </a:p>
          <a:p>
            <a:r>
              <a:rPr lang="en-GB" dirty="0"/>
              <a:t>Registration Comprehensiveness</a:t>
            </a:r>
          </a:p>
          <a:p>
            <a:endParaRPr lang="en-GB" dirty="0"/>
          </a:p>
          <a:p>
            <a:r>
              <a:rPr lang="en-GB" dirty="0"/>
              <a:t>Model-Completeness</a:t>
            </a:r>
          </a:p>
        </p:txBody>
      </p:sp>
      <p:sp>
        <p:nvSpPr>
          <p:cNvPr id="3" name="Datumsplatzhalter 2">
            <a:extLst>
              <a:ext uri="{FF2B5EF4-FFF2-40B4-BE49-F238E27FC236}">
                <a16:creationId xmlns:a16="http://schemas.microsoft.com/office/drawing/2014/main" id="{1F706730-11AA-4F6E-87A9-306C67565BA2}"/>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DCB78CAE-1444-4BAD-87E3-6A7BDD3DF361}"/>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434F79A-9FFE-4B5E-8A29-E8CFD59A91DA}"/>
              </a:ext>
            </a:extLst>
          </p:cNvPr>
          <p:cNvSpPr>
            <a:spLocks noGrp="1"/>
          </p:cNvSpPr>
          <p:nvPr>
            <p:ph type="sldNum" sz="quarter" idx="12"/>
          </p:nvPr>
        </p:nvSpPr>
        <p:spPr/>
        <p:txBody>
          <a:bodyPr/>
          <a:lstStyle/>
          <a:p>
            <a:fld id="{6C6AE60A-B69C-4790-82F7-3882EDF23186}" type="slidenum">
              <a:rPr lang="de-CH" smtClean="0"/>
              <a:t>3</a:t>
            </a:fld>
            <a:endParaRPr lang="de-CH" dirty="0"/>
          </a:p>
        </p:txBody>
      </p:sp>
      <p:sp>
        <p:nvSpPr>
          <p:cNvPr id="6" name="Titel 5">
            <a:extLst>
              <a:ext uri="{FF2B5EF4-FFF2-40B4-BE49-F238E27FC236}">
                <a16:creationId xmlns:a16="http://schemas.microsoft.com/office/drawing/2014/main" id="{73B2763C-D2E9-4C42-8233-8D69C42CAC81}"/>
              </a:ext>
            </a:extLst>
          </p:cNvPr>
          <p:cNvSpPr>
            <a:spLocks noGrp="1"/>
          </p:cNvSpPr>
          <p:nvPr>
            <p:ph type="title"/>
          </p:nvPr>
        </p:nvSpPr>
        <p:spPr>
          <a:xfrm>
            <a:off x="323850" y="620714"/>
            <a:ext cx="11537950" cy="972000"/>
          </a:xfrm>
        </p:spPr>
        <p:txBody>
          <a:bodyPr/>
          <a:lstStyle/>
          <a:p>
            <a:r>
              <a:rPr lang="en-GB" dirty="0"/>
              <a:t>Challenges</a:t>
            </a:r>
          </a:p>
        </p:txBody>
      </p:sp>
      <p:grpSp>
        <p:nvGrpSpPr>
          <p:cNvPr id="19" name="Gruppieren 18">
            <a:extLst>
              <a:ext uri="{FF2B5EF4-FFF2-40B4-BE49-F238E27FC236}">
                <a16:creationId xmlns:a16="http://schemas.microsoft.com/office/drawing/2014/main" id="{171E35F0-CE8F-4AFB-A86A-97D1105203D1}"/>
              </a:ext>
            </a:extLst>
          </p:cNvPr>
          <p:cNvGrpSpPr/>
          <p:nvPr/>
        </p:nvGrpSpPr>
        <p:grpSpPr>
          <a:xfrm>
            <a:off x="5307555" y="1176533"/>
            <a:ext cx="1222828" cy="1796080"/>
            <a:chOff x="6525679" y="1264683"/>
            <a:chExt cx="2240604" cy="4157309"/>
          </a:xfrm>
        </p:grpSpPr>
        <p:pic>
          <p:nvPicPr>
            <p:cNvPr id="8" name="Grafik 7">
              <a:extLst>
                <a:ext uri="{FF2B5EF4-FFF2-40B4-BE49-F238E27FC236}">
                  <a16:creationId xmlns:a16="http://schemas.microsoft.com/office/drawing/2014/main" id="{5063444E-816B-489B-90BD-564E091AC7E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25679" y="2385062"/>
              <a:ext cx="2240604" cy="2327900"/>
            </a:xfrm>
            <a:prstGeom prst="rect">
              <a:avLst/>
            </a:prstGeom>
          </p:spPr>
        </p:pic>
        <p:sp>
          <p:nvSpPr>
            <p:cNvPr id="10" name="Rechteck 9">
              <a:extLst>
                <a:ext uri="{FF2B5EF4-FFF2-40B4-BE49-F238E27FC236}">
                  <a16:creationId xmlns:a16="http://schemas.microsoft.com/office/drawing/2014/main" id="{C98B8100-EE8F-4333-B423-0599EB7FD149}"/>
                </a:ext>
              </a:extLst>
            </p:cNvPr>
            <p:cNvSpPr/>
            <p:nvPr/>
          </p:nvSpPr>
          <p:spPr>
            <a:xfrm rot="1393412">
              <a:off x="6867214" y="1738582"/>
              <a:ext cx="445655" cy="4100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e 10">
              <a:extLst>
                <a:ext uri="{FF2B5EF4-FFF2-40B4-BE49-F238E27FC236}">
                  <a16:creationId xmlns:a16="http://schemas.microsoft.com/office/drawing/2014/main" id="{2BC9B1BD-8A47-4FE7-AB0B-E2CC4B727D4B}"/>
                </a:ext>
              </a:extLst>
            </p:cNvPr>
            <p:cNvSpPr/>
            <p:nvPr/>
          </p:nvSpPr>
          <p:spPr>
            <a:xfrm>
              <a:off x="7817013" y="1735668"/>
              <a:ext cx="220875" cy="3217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43E40298-0362-49C1-99B5-D9B60FC1D536}"/>
                </a:ext>
              </a:extLst>
            </p:cNvPr>
            <p:cNvSpPr/>
            <p:nvPr/>
          </p:nvSpPr>
          <p:spPr>
            <a:xfrm>
              <a:off x="7957504" y="1881109"/>
              <a:ext cx="521738" cy="36099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tern: 5 Zacken 12">
              <a:extLst>
                <a:ext uri="{FF2B5EF4-FFF2-40B4-BE49-F238E27FC236}">
                  <a16:creationId xmlns:a16="http://schemas.microsoft.com/office/drawing/2014/main" id="{C01101B1-A3D6-4477-956D-8F4D20773797}"/>
                </a:ext>
              </a:extLst>
            </p:cNvPr>
            <p:cNvSpPr/>
            <p:nvPr/>
          </p:nvSpPr>
          <p:spPr>
            <a:xfrm>
              <a:off x="7245779" y="1825073"/>
              <a:ext cx="432060" cy="50728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D103C034-2B21-4A55-88A8-D95DAEF6130E}"/>
                </a:ext>
              </a:extLst>
            </p:cNvPr>
            <p:cNvSpPr/>
            <p:nvPr/>
          </p:nvSpPr>
          <p:spPr>
            <a:xfrm rot="19446395">
              <a:off x="7877985" y="1278910"/>
              <a:ext cx="445655" cy="410047"/>
            </a:xfrm>
            <a:prstGeom prst="rect">
              <a:avLst/>
            </a:prstGeom>
            <a:solidFill>
              <a:srgbClr val="007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Ellipse 14">
              <a:extLst>
                <a:ext uri="{FF2B5EF4-FFF2-40B4-BE49-F238E27FC236}">
                  <a16:creationId xmlns:a16="http://schemas.microsoft.com/office/drawing/2014/main" id="{9AC863E1-E8B1-4138-A680-9A54FC269A3E}"/>
                </a:ext>
              </a:extLst>
            </p:cNvPr>
            <p:cNvSpPr/>
            <p:nvPr/>
          </p:nvSpPr>
          <p:spPr>
            <a:xfrm>
              <a:off x="7053103" y="1353541"/>
              <a:ext cx="220875" cy="3217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leichschenkliges Dreieck 15">
              <a:extLst>
                <a:ext uri="{FF2B5EF4-FFF2-40B4-BE49-F238E27FC236}">
                  <a16:creationId xmlns:a16="http://schemas.microsoft.com/office/drawing/2014/main" id="{2A550A76-A83D-4988-84F3-49692FD30601}"/>
                </a:ext>
              </a:extLst>
            </p:cNvPr>
            <p:cNvSpPr/>
            <p:nvPr/>
          </p:nvSpPr>
          <p:spPr>
            <a:xfrm rot="3366181">
              <a:off x="7339356" y="1345053"/>
              <a:ext cx="521738" cy="360997"/>
            </a:xfrm>
            <a:prstGeom prst="triangle">
              <a:avLst/>
            </a:prstGeom>
            <a:solidFill>
              <a:srgbClr val="A83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Stern: 5 Zacken 16">
              <a:extLst>
                <a:ext uri="{FF2B5EF4-FFF2-40B4-BE49-F238E27FC236}">
                  <a16:creationId xmlns:a16="http://schemas.microsoft.com/office/drawing/2014/main" id="{683C2B67-E82C-4696-B651-BC4C2391F7E8}"/>
                </a:ext>
              </a:extLst>
            </p:cNvPr>
            <p:cNvSpPr/>
            <p:nvPr/>
          </p:nvSpPr>
          <p:spPr>
            <a:xfrm>
              <a:off x="8142901" y="1605781"/>
              <a:ext cx="341167" cy="275328"/>
            </a:xfrm>
            <a:prstGeom prst="star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201EFE4-90B1-4918-BBF5-DA1948D359D8}"/>
                </a:ext>
              </a:extLst>
            </p:cNvPr>
            <p:cNvSpPr/>
            <p:nvPr/>
          </p:nvSpPr>
          <p:spPr>
            <a:xfrm>
              <a:off x="7600781" y="4701893"/>
              <a:ext cx="154116" cy="7200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Grafik 19">
            <a:extLst>
              <a:ext uri="{FF2B5EF4-FFF2-40B4-BE49-F238E27FC236}">
                <a16:creationId xmlns:a16="http://schemas.microsoft.com/office/drawing/2014/main" id="{51C3A078-E065-49EB-A936-86B0557C14D5}"/>
              </a:ext>
            </a:extLst>
          </p:cNvPr>
          <p:cNvPicPr>
            <a:picLocks noChangeAspect="1"/>
          </p:cNvPicPr>
          <p:nvPr/>
        </p:nvPicPr>
        <p:blipFill>
          <a:blip r:embed="rId5"/>
          <a:stretch>
            <a:fillRect/>
          </a:stretch>
        </p:blipFill>
        <p:spPr>
          <a:xfrm>
            <a:off x="6873016" y="1275716"/>
            <a:ext cx="3556349" cy="2808930"/>
          </a:xfrm>
          <a:prstGeom prst="rect">
            <a:avLst/>
          </a:prstGeom>
        </p:spPr>
      </p:pic>
      <p:grpSp>
        <p:nvGrpSpPr>
          <p:cNvPr id="26" name="Gruppieren 25">
            <a:extLst>
              <a:ext uri="{FF2B5EF4-FFF2-40B4-BE49-F238E27FC236}">
                <a16:creationId xmlns:a16="http://schemas.microsoft.com/office/drawing/2014/main" id="{A981058B-548B-45C4-9E0A-1434E6BB48AD}"/>
              </a:ext>
            </a:extLst>
          </p:cNvPr>
          <p:cNvGrpSpPr>
            <a:grpSpLocks noChangeAspect="1"/>
          </p:cNvGrpSpPr>
          <p:nvPr/>
        </p:nvGrpSpPr>
        <p:grpSpPr>
          <a:xfrm>
            <a:off x="4538235" y="4159262"/>
            <a:ext cx="3189240" cy="2023023"/>
            <a:chOff x="2500772" y="726989"/>
            <a:chExt cx="8311298" cy="5272087"/>
          </a:xfrm>
        </p:grpSpPr>
        <p:pic>
          <p:nvPicPr>
            <p:cNvPr id="27" name="Grafik 26">
              <a:extLst>
                <a:ext uri="{FF2B5EF4-FFF2-40B4-BE49-F238E27FC236}">
                  <a16:creationId xmlns:a16="http://schemas.microsoft.com/office/drawing/2014/main" id="{8D1A788B-3008-4369-B39B-5C30A638F9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1354" y="1120484"/>
              <a:ext cx="1478000" cy="1440000"/>
            </a:xfrm>
            <a:prstGeom prst="rect">
              <a:avLst/>
            </a:prstGeom>
          </p:spPr>
        </p:pic>
        <p:pic>
          <p:nvPicPr>
            <p:cNvPr id="28" name="Grafik 27">
              <a:extLst>
                <a:ext uri="{FF2B5EF4-FFF2-40B4-BE49-F238E27FC236}">
                  <a16:creationId xmlns:a16="http://schemas.microsoft.com/office/drawing/2014/main" id="{F60F56E9-393B-41BC-8ABE-4C5B66E409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34943" y="726989"/>
              <a:ext cx="1478000" cy="1440000"/>
            </a:xfrm>
            <a:prstGeom prst="rect">
              <a:avLst/>
            </a:prstGeom>
          </p:spPr>
        </p:pic>
        <p:pic>
          <p:nvPicPr>
            <p:cNvPr id="29" name="Grafik 28">
              <a:extLst>
                <a:ext uri="{FF2B5EF4-FFF2-40B4-BE49-F238E27FC236}">
                  <a16:creationId xmlns:a16="http://schemas.microsoft.com/office/drawing/2014/main" id="{3D405DBF-7939-4293-BA92-830876E3E0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0772" y="4339062"/>
              <a:ext cx="1478000" cy="1440000"/>
            </a:xfrm>
            <a:prstGeom prst="rect">
              <a:avLst/>
            </a:prstGeom>
          </p:spPr>
        </p:pic>
        <p:pic>
          <p:nvPicPr>
            <p:cNvPr id="30" name="Grafik 29">
              <a:extLst>
                <a:ext uri="{FF2B5EF4-FFF2-40B4-BE49-F238E27FC236}">
                  <a16:creationId xmlns:a16="http://schemas.microsoft.com/office/drawing/2014/main" id="{BAA8B2D7-2F7B-4198-B150-30D9B472D7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4069" y="4559076"/>
              <a:ext cx="1478001" cy="1440000"/>
            </a:xfrm>
            <a:prstGeom prst="rect">
              <a:avLst/>
            </a:prstGeom>
          </p:spPr>
        </p:pic>
        <p:cxnSp>
          <p:nvCxnSpPr>
            <p:cNvPr id="31" name="Gerader Verbinder 30">
              <a:extLst>
                <a:ext uri="{FF2B5EF4-FFF2-40B4-BE49-F238E27FC236}">
                  <a16:creationId xmlns:a16="http://schemas.microsoft.com/office/drawing/2014/main" id="{3EC51FDB-60EC-460D-B8AC-51090625D71D}"/>
                </a:ext>
              </a:extLst>
            </p:cNvPr>
            <p:cNvCxnSpPr>
              <a:cxnSpLocks/>
              <a:stCxn id="28" idx="2"/>
              <a:endCxn id="29" idx="0"/>
            </p:cNvCxnSpPr>
            <p:nvPr/>
          </p:nvCxnSpPr>
          <p:spPr>
            <a:xfrm flipH="1">
              <a:off x="3239772" y="2166989"/>
              <a:ext cx="1434171" cy="2172073"/>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C0FA6B78-A4BF-4730-8A02-A91A33FCA4B4}"/>
                </a:ext>
              </a:extLst>
            </p:cNvPr>
            <p:cNvCxnSpPr>
              <a:cxnSpLocks/>
              <a:stCxn id="28" idx="3"/>
              <a:endCxn id="27" idx="1"/>
            </p:cNvCxnSpPr>
            <p:nvPr/>
          </p:nvCxnSpPr>
          <p:spPr>
            <a:xfrm>
              <a:off x="5412943" y="1446989"/>
              <a:ext cx="2258411" cy="393495"/>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Gerader Verbinder 32">
              <a:extLst>
                <a:ext uri="{FF2B5EF4-FFF2-40B4-BE49-F238E27FC236}">
                  <a16:creationId xmlns:a16="http://schemas.microsoft.com/office/drawing/2014/main" id="{0A73EF7C-A71F-4D1D-9AB9-7D868FC6F6EE}"/>
                </a:ext>
              </a:extLst>
            </p:cNvPr>
            <p:cNvCxnSpPr>
              <a:cxnSpLocks/>
              <a:stCxn id="27" idx="3"/>
              <a:endCxn id="30" idx="0"/>
            </p:cNvCxnSpPr>
            <p:nvPr/>
          </p:nvCxnSpPr>
          <p:spPr>
            <a:xfrm>
              <a:off x="9149354" y="1840484"/>
              <a:ext cx="923716" cy="2718592"/>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Gerader Verbinder 33">
              <a:extLst>
                <a:ext uri="{FF2B5EF4-FFF2-40B4-BE49-F238E27FC236}">
                  <a16:creationId xmlns:a16="http://schemas.microsoft.com/office/drawing/2014/main" id="{6D1FD1F2-576C-4B15-87DF-FD64F877A979}"/>
                </a:ext>
              </a:extLst>
            </p:cNvPr>
            <p:cNvCxnSpPr>
              <a:cxnSpLocks/>
              <a:stCxn id="27" idx="2"/>
              <a:endCxn id="29" idx="3"/>
            </p:cNvCxnSpPr>
            <p:nvPr/>
          </p:nvCxnSpPr>
          <p:spPr>
            <a:xfrm flipH="1">
              <a:off x="3978772" y="2560484"/>
              <a:ext cx="4431582" cy="2498578"/>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Gerader Verbinder 34">
              <a:extLst>
                <a:ext uri="{FF2B5EF4-FFF2-40B4-BE49-F238E27FC236}">
                  <a16:creationId xmlns:a16="http://schemas.microsoft.com/office/drawing/2014/main" id="{4D0A7765-4E53-4EC5-A526-ED6DE8741851}"/>
                </a:ext>
              </a:extLst>
            </p:cNvPr>
            <p:cNvCxnSpPr>
              <a:cxnSpLocks/>
              <a:stCxn id="28" idx="2"/>
              <a:endCxn id="30" idx="1"/>
            </p:cNvCxnSpPr>
            <p:nvPr/>
          </p:nvCxnSpPr>
          <p:spPr>
            <a:xfrm>
              <a:off x="4673943" y="2166989"/>
              <a:ext cx="4660126" cy="3112087"/>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Gerader Verbinder 35">
              <a:extLst>
                <a:ext uri="{FF2B5EF4-FFF2-40B4-BE49-F238E27FC236}">
                  <a16:creationId xmlns:a16="http://schemas.microsoft.com/office/drawing/2014/main" id="{CFBF91D4-6ECB-4AAB-B3F9-ABFDF6E241B0}"/>
                </a:ext>
              </a:extLst>
            </p:cNvPr>
            <p:cNvCxnSpPr>
              <a:cxnSpLocks/>
              <a:stCxn id="30" idx="1"/>
              <a:endCxn id="29" idx="3"/>
            </p:cNvCxnSpPr>
            <p:nvPr/>
          </p:nvCxnSpPr>
          <p:spPr>
            <a:xfrm flipH="1" flipV="1">
              <a:off x="3978772" y="5059062"/>
              <a:ext cx="5355297" cy="220014"/>
            </a:xfrm>
            <a:prstGeom prst="line">
              <a:avLst/>
            </a:prstGeom>
            <a:ln w="76200">
              <a:solidFill>
                <a:srgbClr val="00B05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7" name="Grafik 6">
            <a:extLst>
              <a:ext uri="{FF2B5EF4-FFF2-40B4-BE49-F238E27FC236}">
                <a16:creationId xmlns:a16="http://schemas.microsoft.com/office/drawing/2014/main" id="{49F168D9-491E-41FF-8B62-923138A05ABA}"/>
              </a:ext>
            </a:extLst>
          </p:cNvPr>
          <p:cNvPicPr>
            <a:picLocks noChangeAspect="1"/>
          </p:cNvPicPr>
          <p:nvPr/>
        </p:nvPicPr>
        <p:blipFill>
          <a:blip r:embed="rId7"/>
          <a:stretch>
            <a:fillRect/>
          </a:stretch>
        </p:blipFill>
        <p:spPr>
          <a:xfrm>
            <a:off x="8651190" y="4331466"/>
            <a:ext cx="2752253" cy="2074775"/>
          </a:xfrm>
          <a:prstGeom prst="rect">
            <a:avLst/>
          </a:prstGeom>
        </p:spPr>
      </p:pic>
    </p:spTree>
    <p:extLst>
      <p:ext uri="{BB962C8B-B14F-4D97-AF65-F5344CB8AC3E}">
        <p14:creationId xmlns:p14="http://schemas.microsoft.com/office/powerpoint/2010/main" val="713057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9"/>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6">
            <a:extLst>
              <a:ext uri="{FF2B5EF4-FFF2-40B4-BE49-F238E27FC236}">
                <a16:creationId xmlns:a16="http://schemas.microsoft.com/office/drawing/2014/main" id="{2FD85F4B-02CB-4E1A-B485-4F9BCDA18912}"/>
              </a:ext>
            </a:extLst>
          </p:cNvPr>
          <p:cNvGraphicFramePr>
            <a:graphicFrameLocks noGrp="1"/>
          </p:cNvGraphicFramePr>
          <p:nvPr>
            <p:extLst>
              <p:ext uri="{D42A27DB-BD31-4B8C-83A1-F6EECF244321}">
                <p14:modId xmlns:p14="http://schemas.microsoft.com/office/powerpoint/2010/main" val="790462025"/>
              </p:ext>
            </p:extLst>
          </p:nvPr>
        </p:nvGraphicFramePr>
        <p:xfrm>
          <a:off x="323850" y="1988800"/>
          <a:ext cx="11537950" cy="114415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bl>
          </a:graphicData>
        </a:graphic>
      </p:graphicFrame>
      <p:graphicFrame>
        <p:nvGraphicFramePr>
          <p:cNvPr id="8" name="Tabelle 7">
            <a:extLst>
              <a:ext uri="{FF2B5EF4-FFF2-40B4-BE49-F238E27FC236}">
                <a16:creationId xmlns:a16="http://schemas.microsoft.com/office/drawing/2014/main" id="{08F545E0-409B-4581-84B6-A0BCB5A3435A}"/>
              </a:ext>
            </a:extLst>
          </p:cNvPr>
          <p:cNvGraphicFramePr>
            <a:graphicFrameLocks noGrp="1"/>
          </p:cNvGraphicFramePr>
          <p:nvPr>
            <p:extLst>
              <p:ext uri="{D42A27DB-BD31-4B8C-83A1-F6EECF244321}">
                <p14:modId xmlns:p14="http://schemas.microsoft.com/office/powerpoint/2010/main" val="560540271"/>
              </p:ext>
            </p:extLst>
          </p:nvPr>
        </p:nvGraphicFramePr>
        <p:xfrm>
          <a:off x="321522" y="1988800"/>
          <a:ext cx="11537999" cy="1784230"/>
        </p:xfrm>
        <a:graphic>
          <a:graphicData uri="http://schemas.openxmlformats.org/drawingml/2006/table">
            <a:tbl>
              <a:tblPr firstRow="1" bandRow="1">
                <a:tableStyleId>{5C22544A-7EE6-4342-B048-85BDC9FD1C3A}</a:tableStyleId>
              </a:tblPr>
              <a:tblGrid>
                <a:gridCol w="1595517">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1432">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bl>
          </a:graphicData>
        </a:graphic>
      </p:graphicFrame>
      <p:graphicFrame>
        <p:nvGraphicFramePr>
          <p:cNvPr id="9" name="Tabelle 8">
            <a:extLst>
              <a:ext uri="{FF2B5EF4-FFF2-40B4-BE49-F238E27FC236}">
                <a16:creationId xmlns:a16="http://schemas.microsoft.com/office/drawing/2014/main" id="{DFDDE0BE-FF5D-4829-9938-D98EB84271DD}"/>
              </a:ext>
            </a:extLst>
          </p:cNvPr>
          <p:cNvGraphicFramePr>
            <a:graphicFrameLocks noGrp="1"/>
          </p:cNvGraphicFramePr>
          <p:nvPr>
            <p:extLst>
              <p:ext uri="{D42A27DB-BD31-4B8C-83A1-F6EECF244321}">
                <p14:modId xmlns:p14="http://schemas.microsoft.com/office/powerpoint/2010/main" val="3722506921"/>
              </p:ext>
            </p:extLst>
          </p:nvPr>
        </p:nvGraphicFramePr>
        <p:xfrm>
          <a:off x="325438" y="1988800"/>
          <a:ext cx="11537950" cy="242431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bl>
          </a:graphicData>
        </a:graphic>
      </p:graphicFrame>
      <p:graphicFrame>
        <p:nvGraphicFramePr>
          <p:cNvPr id="10" name="Tabelle 9">
            <a:extLst>
              <a:ext uri="{FF2B5EF4-FFF2-40B4-BE49-F238E27FC236}">
                <a16:creationId xmlns:a16="http://schemas.microsoft.com/office/drawing/2014/main" id="{C0D1D04C-8436-405D-9908-D6484B45C312}"/>
              </a:ext>
            </a:extLst>
          </p:cNvPr>
          <p:cNvGraphicFramePr>
            <a:graphicFrameLocks noGrp="1"/>
          </p:cNvGraphicFramePr>
          <p:nvPr>
            <p:extLst>
              <p:ext uri="{D42A27DB-BD31-4B8C-83A1-F6EECF244321}">
                <p14:modId xmlns:p14="http://schemas.microsoft.com/office/powerpoint/2010/main" val="2509069799"/>
              </p:ext>
            </p:extLst>
          </p:nvPr>
        </p:nvGraphicFramePr>
        <p:xfrm>
          <a:off x="325438" y="1988800"/>
          <a:ext cx="11537950" cy="306439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 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bl>
          </a:graphicData>
        </a:graphic>
      </p:graphicFrame>
      <p:graphicFrame>
        <p:nvGraphicFramePr>
          <p:cNvPr id="11" name="Tabelle 10">
            <a:extLst>
              <a:ext uri="{FF2B5EF4-FFF2-40B4-BE49-F238E27FC236}">
                <a16:creationId xmlns:a16="http://schemas.microsoft.com/office/drawing/2014/main" id="{827BDF5D-67FC-42B5-964D-1311FBEF17C2}"/>
              </a:ext>
            </a:extLst>
          </p:cNvPr>
          <p:cNvGraphicFramePr>
            <a:graphicFrameLocks noGrp="1"/>
          </p:cNvGraphicFramePr>
          <p:nvPr>
            <p:extLst>
              <p:ext uri="{D42A27DB-BD31-4B8C-83A1-F6EECF244321}">
                <p14:modId xmlns:p14="http://schemas.microsoft.com/office/powerpoint/2010/main" val="158314429"/>
              </p:ext>
            </p:extLst>
          </p:nvPr>
        </p:nvGraphicFramePr>
        <p:xfrm>
          <a:off x="325438" y="1988800"/>
          <a:ext cx="11537950" cy="3704470"/>
        </p:xfrm>
        <a:graphic>
          <a:graphicData uri="http://schemas.openxmlformats.org/drawingml/2006/table">
            <a:tbl>
              <a:tblPr firstRow="1" bandRow="1">
                <a:tableStyleId>{5C22544A-7EE6-4342-B048-85BDC9FD1C3A}</a:tableStyleId>
              </a:tblPr>
              <a:tblGrid>
                <a:gridCol w="1593189">
                  <a:extLst>
                    <a:ext uri="{9D8B030D-6E8A-4147-A177-3AD203B41FA5}">
                      <a16:colId xmlns:a16="http://schemas.microsoft.com/office/drawing/2014/main" val="4190956126"/>
                    </a:ext>
                  </a:extLst>
                </a:gridCol>
                <a:gridCol w="936130">
                  <a:extLst>
                    <a:ext uri="{9D8B030D-6E8A-4147-A177-3AD203B41FA5}">
                      <a16:colId xmlns:a16="http://schemas.microsoft.com/office/drawing/2014/main" val="732225129"/>
                    </a:ext>
                  </a:extLst>
                </a:gridCol>
                <a:gridCol w="3456480">
                  <a:extLst>
                    <a:ext uri="{9D8B030D-6E8A-4147-A177-3AD203B41FA5}">
                      <a16:colId xmlns:a16="http://schemas.microsoft.com/office/drawing/2014/main" val="37625351"/>
                    </a:ext>
                  </a:extLst>
                </a:gridCol>
                <a:gridCol w="3168440">
                  <a:extLst>
                    <a:ext uri="{9D8B030D-6E8A-4147-A177-3AD203B41FA5}">
                      <a16:colId xmlns:a16="http://schemas.microsoft.com/office/drawing/2014/main" val="4160553538"/>
                    </a:ext>
                  </a:extLst>
                </a:gridCol>
                <a:gridCol w="2383711">
                  <a:extLst>
                    <a:ext uri="{9D8B030D-6E8A-4147-A177-3AD203B41FA5}">
                      <a16:colId xmlns:a16="http://schemas.microsoft.com/office/drawing/2014/main" val="3785029489"/>
                    </a:ext>
                  </a:extLst>
                </a:gridCol>
              </a:tblGrid>
              <a:tr h="504070">
                <a:tc>
                  <a:txBody>
                    <a:bodyPr/>
                    <a:lstStyle/>
                    <a:p>
                      <a:endParaRPr lang="en-GB" dirty="0"/>
                    </a:p>
                  </a:txBody>
                  <a:tcPr/>
                </a:tc>
                <a:tc>
                  <a:txBody>
                    <a:bodyPr/>
                    <a:lstStyle/>
                    <a:p>
                      <a:r>
                        <a:rPr lang="en-GB" dirty="0"/>
                        <a:t>Year</a:t>
                      </a:r>
                    </a:p>
                  </a:txBody>
                  <a:tcPr/>
                </a:tc>
                <a:tc>
                  <a:txBody>
                    <a:bodyPr/>
                    <a:lstStyle/>
                    <a:p>
                      <a:r>
                        <a:rPr lang="en-GB" dirty="0"/>
                        <a:t>Achievements</a:t>
                      </a:r>
                    </a:p>
                  </a:txBody>
                  <a:tcPr/>
                </a:tc>
                <a:tc>
                  <a:txBody>
                    <a:bodyPr/>
                    <a:lstStyle/>
                    <a:p>
                      <a:r>
                        <a:rPr lang="en-GB" dirty="0"/>
                        <a:t>Challenges</a:t>
                      </a:r>
                    </a:p>
                  </a:txBody>
                  <a:tcPr/>
                </a:tc>
                <a:tc>
                  <a:txBody>
                    <a:bodyPr/>
                    <a:lstStyle/>
                    <a:p>
                      <a:r>
                        <a:rPr lang="en-GB" dirty="0"/>
                        <a:t>#Images</a:t>
                      </a:r>
                    </a:p>
                  </a:txBody>
                  <a:tcPr/>
                </a:tc>
                <a:extLst>
                  <a:ext uri="{0D108BD9-81ED-4DB2-BD59-A6C34878D82A}">
                    <a16:rowId xmlns:a16="http://schemas.microsoft.com/office/drawing/2014/main" val="2694390478"/>
                  </a:ext>
                </a:extLst>
              </a:tr>
              <a:tr h="579696">
                <a:tc>
                  <a:txBody>
                    <a:bodyPr/>
                    <a:lstStyle/>
                    <a:p>
                      <a:r>
                        <a:rPr lang="en-GB" dirty="0"/>
                        <a:t>Frahm </a:t>
                      </a:r>
                      <a:r>
                        <a:rPr lang="en-GB" i="1" dirty="0"/>
                        <a:t>et al.</a:t>
                      </a:r>
                    </a:p>
                  </a:txBody>
                  <a:tcPr/>
                </a:tc>
                <a:tc>
                  <a:txBody>
                    <a:bodyPr/>
                    <a:lstStyle/>
                    <a:p>
                      <a:r>
                        <a:rPr lang="en-GB" dirty="0"/>
                        <a:t>2010</a:t>
                      </a:r>
                    </a:p>
                  </a:txBody>
                  <a:tcPr/>
                </a:tc>
                <a:tc>
                  <a:txBody>
                    <a:bodyPr/>
                    <a:lstStyle/>
                    <a:p>
                      <a:r>
                        <a:rPr lang="en-GB" dirty="0"/>
                        <a:t>Arguably the most scalable Approach</a:t>
                      </a:r>
                    </a:p>
                  </a:txBody>
                  <a:tcPr/>
                </a:tc>
                <a:tc>
                  <a:txBody>
                    <a:bodyPr/>
                    <a:lstStyle/>
                    <a:p>
                      <a:r>
                        <a:rPr lang="en-GB" dirty="0"/>
                        <a:t>Compromises in Model-Completeness</a:t>
                      </a:r>
                    </a:p>
                  </a:txBody>
                  <a:tcPr/>
                </a:tc>
                <a:tc>
                  <a:txBody>
                    <a:bodyPr/>
                    <a:lstStyle/>
                    <a:p>
                      <a:r>
                        <a:rPr lang="en-GB" dirty="0"/>
                        <a:t>10^6</a:t>
                      </a:r>
                    </a:p>
                  </a:txBody>
                  <a:tcPr/>
                </a:tc>
                <a:extLst>
                  <a:ext uri="{0D108BD9-81ED-4DB2-BD59-A6C34878D82A}">
                    <a16:rowId xmlns:a16="http://schemas.microsoft.com/office/drawing/2014/main" val="215556208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Agarwal </a:t>
                      </a:r>
                      <a:r>
                        <a:rPr lang="en-GB" i="1" dirty="0"/>
                        <a:t>et al.</a:t>
                      </a:r>
                    </a:p>
                  </a:txBody>
                  <a:tcPr/>
                </a:tc>
                <a:tc>
                  <a:txBody>
                    <a:bodyPr/>
                    <a:lstStyle/>
                    <a:p>
                      <a:r>
                        <a:rPr lang="en-GB" dirty="0"/>
                        <a:t>2011</a:t>
                      </a:r>
                    </a:p>
                  </a:txBody>
                  <a:tcPr/>
                </a:tc>
                <a:tc>
                  <a:txBody>
                    <a:bodyPr/>
                    <a:lstStyle/>
                    <a:p>
                      <a:r>
                        <a:rPr lang="en-GB" dirty="0"/>
                        <a:t>Image Recognition by retrieval-based Overlap Detection</a:t>
                      </a:r>
                    </a:p>
                  </a:txBody>
                  <a:tcPr/>
                </a:tc>
                <a:tc>
                  <a:txBody>
                    <a:bodyPr/>
                    <a:lstStyle/>
                    <a:p>
                      <a:r>
                        <a:rPr lang="en-GB" dirty="0"/>
                        <a:t>High Computing Power needed</a:t>
                      </a:r>
                    </a:p>
                  </a:txBody>
                  <a:tcPr/>
                </a:tc>
                <a:tc>
                  <a:txBody>
                    <a:bodyPr/>
                    <a:lstStyle/>
                    <a:p>
                      <a:r>
                        <a:rPr lang="en-GB" dirty="0"/>
                        <a:t>10^5</a:t>
                      </a:r>
                    </a:p>
                  </a:txBody>
                  <a:tcPr/>
                </a:tc>
                <a:extLst>
                  <a:ext uri="{0D108BD9-81ED-4DB2-BD59-A6C34878D82A}">
                    <a16:rowId xmlns:a16="http://schemas.microsoft.com/office/drawing/2014/main" val="3322302273"/>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Havlena</a:t>
                      </a:r>
                      <a:r>
                        <a:rPr lang="en-GB" dirty="0"/>
                        <a:t> </a:t>
                      </a:r>
                      <a:r>
                        <a:rPr lang="en-GB" i="1" dirty="0"/>
                        <a:t>et al.</a:t>
                      </a:r>
                    </a:p>
                  </a:txBody>
                  <a:tcPr/>
                </a:tc>
                <a:tc>
                  <a:txBody>
                    <a:bodyPr/>
                    <a:lstStyle/>
                    <a:p>
                      <a:r>
                        <a:rPr lang="en-GB" dirty="0"/>
                        <a:t>2014</a:t>
                      </a:r>
                    </a:p>
                  </a:txBody>
                  <a:tcPr/>
                </a:tc>
                <a:tc>
                  <a:txBody>
                    <a:bodyPr/>
                    <a:lstStyle/>
                    <a:p>
                      <a:r>
                        <a:rPr lang="en-GB" dirty="0"/>
                        <a:t>Significant Increase in Performance</a:t>
                      </a:r>
                    </a:p>
                  </a:txBody>
                  <a:tcPr/>
                </a:tc>
                <a:tc>
                  <a:txBody>
                    <a:bodyPr/>
                    <a:lstStyle/>
                    <a:p>
                      <a:r>
                        <a:rPr lang="en-GB" dirty="0"/>
                        <a:t>Large Memory Consumption </a:t>
                      </a:r>
                      <a:r>
                        <a:rPr lang="en-GB" dirty="0">
                          <a:sym typeface="Wingdings" panose="05000000000000000000" pitchFamily="2" charset="2"/>
                        </a:rPr>
                        <a:t> not scalable</a:t>
                      </a:r>
                      <a:endParaRPr lang="en-GB" dirty="0"/>
                    </a:p>
                  </a:txBody>
                  <a:tcPr/>
                </a:tc>
                <a:tc>
                  <a:txBody>
                    <a:bodyPr/>
                    <a:lstStyle/>
                    <a:p>
                      <a:r>
                        <a:rPr lang="en-GB" dirty="0"/>
                        <a:t>10^6</a:t>
                      </a:r>
                    </a:p>
                  </a:txBody>
                  <a:tcPr/>
                </a:tc>
                <a:extLst>
                  <a:ext uri="{0D108BD9-81ED-4DB2-BD59-A6C34878D82A}">
                    <a16:rowId xmlns:a16="http://schemas.microsoft.com/office/drawing/2014/main" val="400431730"/>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Klingner</a:t>
                      </a:r>
                      <a:r>
                        <a:rPr lang="en-GB" dirty="0"/>
                        <a:t> </a:t>
                      </a:r>
                      <a:r>
                        <a:rPr lang="en-GB" i="1" dirty="0"/>
                        <a:t>et al.</a:t>
                      </a:r>
                    </a:p>
                  </a:txBody>
                  <a:tcPr/>
                </a:tc>
                <a:tc>
                  <a:txBody>
                    <a:bodyPr/>
                    <a:lstStyle/>
                    <a:p>
                      <a:r>
                        <a:rPr lang="en-GB" dirty="0"/>
                        <a:t>2016</a:t>
                      </a:r>
                    </a:p>
                  </a:txBody>
                  <a:tcPr/>
                </a:tc>
                <a:tc>
                  <a:txBody>
                    <a:bodyPr/>
                    <a:lstStyle/>
                    <a:p>
                      <a:r>
                        <a:rPr lang="en-GB" dirty="0"/>
                        <a:t>Image Overlap Detection on World-scale</a:t>
                      </a:r>
                    </a:p>
                  </a:txBody>
                  <a:tcPr/>
                </a:tc>
                <a:tc>
                  <a:txBody>
                    <a:bodyPr/>
                    <a:lstStyle/>
                    <a:p>
                      <a:r>
                        <a:rPr lang="en-GB" dirty="0"/>
                        <a:t>Known Geolocation needed,</a:t>
                      </a:r>
                    </a:p>
                    <a:p>
                      <a:r>
                        <a:rPr lang="en-GB" dirty="0"/>
                        <a:t>Sparse Model</a:t>
                      </a:r>
                    </a:p>
                  </a:txBody>
                  <a:tcPr/>
                </a:tc>
                <a:tc>
                  <a:txBody>
                    <a:bodyPr/>
                    <a:lstStyle/>
                    <a:p>
                      <a:r>
                        <a:rPr lang="en-GB" dirty="0"/>
                        <a:t>Google Street View</a:t>
                      </a:r>
                    </a:p>
                  </a:txBody>
                  <a:tcPr/>
                </a:tc>
                <a:extLst>
                  <a:ext uri="{0D108BD9-81ED-4DB2-BD59-A6C34878D82A}">
                    <a16:rowId xmlns:a16="http://schemas.microsoft.com/office/drawing/2014/main" val="2546994756"/>
                  </a:ext>
                </a:extLst>
              </a:tr>
              <a:tr h="579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Nister</a:t>
                      </a:r>
                      <a:r>
                        <a:rPr lang="en-GB" dirty="0"/>
                        <a:t> </a:t>
                      </a:r>
                      <a:r>
                        <a:rPr lang="en-GB" i="1" dirty="0"/>
                        <a:t>et al.</a:t>
                      </a:r>
                    </a:p>
                  </a:txBody>
                  <a:tcPr/>
                </a:tc>
                <a:tc>
                  <a:txBody>
                    <a:bodyPr/>
                    <a:lstStyle/>
                    <a:p>
                      <a:r>
                        <a:rPr lang="en-GB" dirty="0"/>
                        <a:t>2006</a:t>
                      </a:r>
                    </a:p>
                  </a:txBody>
                  <a:tcPr/>
                </a:tc>
                <a:tc>
                  <a:txBody>
                    <a:bodyPr/>
                    <a:lstStyle/>
                    <a:p>
                      <a:r>
                        <a:rPr lang="en-GB" dirty="0"/>
                        <a:t>Features to “Words”</a:t>
                      </a:r>
                    </a:p>
                    <a:p>
                      <a:r>
                        <a:rPr lang="en-GB" dirty="0"/>
                        <a:t>Introduction of Vocabulary Tree</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123962693"/>
                  </a:ext>
                </a:extLst>
              </a:tr>
            </a:tbl>
          </a:graphicData>
        </a:graphic>
      </p:graphicFrame>
      <p:sp>
        <p:nvSpPr>
          <p:cNvPr id="3" name="Datumsplatzhalter 2">
            <a:extLst>
              <a:ext uri="{FF2B5EF4-FFF2-40B4-BE49-F238E27FC236}">
                <a16:creationId xmlns:a16="http://schemas.microsoft.com/office/drawing/2014/main" id="{9BAE79B8-0BF1-4265-8DDC-DB0294AB17EB}"/>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5D18A32E-3ABD-4772-82D5-F1B11821F9CE}"/>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D771AAD1-4C25-4042-B8F8-7DD9A84FCD29}"/>
              </a:ext>
            </a:extLst>
          </p:cNvPr>
          <p:cNvSpPr>
            <a:spLocks noGrp="1"/>
          </p:cNvSpPr>
          <p:nvPr>
            <p:ph type="sldNum" sz="quarter" idx="12"/>
          </p:nvPr>
        </p:nvSpPr>
        <p:spPr/>
        <p:txBody>
          <a:bodyPr/>
          <a:lstStyle/>
          <a:p>
            <a:fld id="{6C6AE60A-B69C-4790-82F7-3882EDF23186}" type="slidenum">
              <a:rPr lang="de-CH" smtClean="0"/>
              <a:t>4</a:t>
            </a:fld>
            <a:endParaRPr lang="de-CH" dirty="0"/>
          </a:p>
        </p:txBody>
      </p:sp>
      <p:sp>
        <p:nvSpPr>
          <p:cNvPr id="6" name="Titel 5">
            <a:extLst>
              <a:ext uri="{FF2B5EF4-FFF2-40B4-BE49-F238E27FC236}">
                <a16:creationId xmlns:a16="http://schemas.microsoft.com/office/drawing/2014/main" id="{3C9A5B00-8803-4A45-A5F0-0FF284750972}"/>
              </a:ext>
            </a:extLst>
          </p:cNvPr>
          <p:cNvSpPr>
            <a:spLocks noGrp="1"/>
          </p:cNvSpPr>
          <p:nvPr>
            <p:ph type="title"/>
          </p:nvPr>
        </p:nvSpPr>
        <p:spPr/>
        <p:txBody>
          <a:bodyPr/>
          <a:lstStyle/>
          <a:p>
            <a:r>
              <a:rPr lang="en-GB" dirty="0"/>
              <a:t>Related Work – Achievements and Challenges</a:t>
            </a:r>
          </a:p>
        </p:txBody>
      </p:sp>
    </p:spTree>
    <p:extLst>
      <p:ext uri="{BB962C8B-B14F-4D97-AF65-F5344CB8AC3E}">
        <p14:creationId xmlns:p14="http://schemas.microsoft.com/office/powerpoint/2010/main" val="32496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9D0D36B-31E1-4EAF-BEA2-E3F93AD412F1}"/>
              </a:ext>
            </a:extLst>
          </p:cNvPr>
          <p:cNvSpPr>
            <a:spLocks noGrp="1"/>
          </p:cNvSpPr>
          <p:nvPr>
            <p:ph idx="1"/>
          </p:nvPr>
        </p:nvSpPr>
        <p:spPr/>
        <p:txBody>
          <a:bodyPr/>
          <a:lstStyle/>
          <a:p>
            <a:r>
              <a:rPr lang="en-GB" dirty="0"/>
              <a:t>Higher Performance</a:t>
            </a:r>
          </a:p>
          <a:p>
            <a:endParaRPr lang="en-GB" dirty="0"/>
          </a:p>
          <a:p>
            <a:r>
              <a:rPr lang="en-GB" dirty="0"/>
              <a:t>Scalable</a:t>
            </a:r>
          </a:p>
          <a:p>
            <a:endParaRPr lang="en-GB" dirty="0"/>
          </a:p>
          <a:p>
            <a:r>
              <a:rPr lang="en-GB" dirty="0"/>
              <a:t>State-of-the-Art Model-Completeness</a:t>
            </a:r>
          </a:p>
          <a:p>
            <a:endParaRPr lang="en-GB" dirty="0"/>
          </a:p>
          <a:p>
            <a:r>
              <a:rPr lang="en-GB" dirty="0"/>
              <a:t>No Geolocation</a:t>
            </a:r>
          </a:p>
        </p:txBody>
      </p:sp>
      <p:sp>
        <p:nvSpPr>
          <p:cNvPr id="3" name="Datumsplatzhalter 2">
            <a:extLst>
              <a:ext uri="{FF2B5EF4-FFF2-40B4-BE49-F238E27FC236}">
                <a16:creationId xmlns:a16="http://schemas.microsoft.com/office/drawing/2014/main" id="{8ED0F204-1D7D-402E-9B6A-04D33E5A4917}"/>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BAF56D26-EF8A-40D8-9887-25BF58BCF837}"/>
              </a:ext>
            </a:extLst>
          </p:cNvPr>
          <p:cNvSpPr>
            <a:spLocks noGrp="1"/>
          </p:cNvSpPr>
          <p:nvPr>
            <p:ph type="ftr" sz="quarter" idx="11"/>
          </p:nvPr>
        </p:nvSpPr>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FC5FD280-1BBF-4F8C-8760-9275E435F0AF}"/>
              </a:ext>
            </a:extLst>
          </p:cNvPr>
          <p:cNvSpPr>
            <a:spLocks noGrp="1"/>
          </p:cNvSpPr>
          <p:nvPr>
            <p:ph type="sldNum" sz="quarter" idx="12"/>
          </p:nvPr>
        </p:nvSpPr>
        <p:spPr/>
        <p:txBody>
          <a:bodyPr/>
          <a:lstStyle/>
          <a:p>
            <a:fld id="{6C6AE60A-B69C-4790-82F7-3882EDF23186}" type="slidenum">
              <a:rPr lang="de-CH" smtClean="0"/>
              <a:t>5</a:t>
            </a:fld>
            <a:endParaRPr lang="de-CH" dirty="0"/>
          </a:p>
        </p:txBody>
      </p:sp>
      <p:sp>
        <p:nvSpPr>
          <p:cNvPr id="6" name="Titel 5">
            <a:extLst>
              <a:ext uri="{FF2B5EF4-FFF2-40B4-BE49-F238E27FC236}">
                <a16:creationId xmlns:a16="http://schemas.microsoft.com/office/drawing/2014/main" id="{42ADBAB2-DA4E-4AB7-BCBF-A7CAB0E83D8D}"/>
              </a:ext>
            </a:extLst>
          </p:cNvPr>
          <p:cNvSpPr>
            <a:spLocks noGrp="1"/>
          </p:cNvSpPr>
          <p:nvPr>
            <p:ph type="title"/>
          </p:nvPr>
        </p:nvSpPr>
        <p:spPr/>
        <p:txBody>
          <a:bodyPr/>
          <a:lstStyle/>
          <a:p>
            <a:r>
              <a:rPr lang="en-GB" dirty="0"/>
              <a:t>Novelties – Improvements </a:t>
            </a:r>
          </a:p>
        </p:txBody>
      </p:sp>
      <p:pic>
        <p:nvPicPr>
          <p:cNvPr id="8" name="Grafik 7">
            <a:extLst>
              <a:ext uri="{FF2B5EF4-FFF2-40B4-BE49-F238E27FC236}">
                <a16:creationId xmlns:a16="http://schemas.microsoft.com/office/drawing/2014/main" id="{6D8DA3CA-994D-46BF-ADB2-9A7EA4350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8464">
            <a:off x="5556529" y="2120889"/>
            <a:ext cx="6096000" cy="3048000"/>
          </a:xfrm>
          <a:prstGeom prst="rect">
            <a:avLst/>
          </a:prstGeom>
        </p:spPr>
      </p:pic>
    </p:spTree>
    <p:extLst>
      <p:ext uri="{BB962C8B-B14F-4D97-AF65-F5344CB8AC3E}">
        <p14:creationId xmlns:p14="http://schemas.microsoft.com/office/powerpoint/2010/main" val="4131920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6</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Image </a:t>
            </a:r>
          </a:p>
        </p:txBody>
      </p:sp>
      <p:sp>
        <p:nvSpPr>
          <p:cNvPr id="31" name="Inhaltsplatzhalter 1">
            <a:extLst>
              <a:ext uri="{FF2B5EF4-FFF2-40B4-BE49-F238E27FC236}">
                <a16:creationId xmlns:a16="http://schemas.microsoft.com/office/drawing/2014/main" id="{D0ECBA3F-ACD9-4459-BADB-71C1CBA6CE96}"/>
              </a:ext>
            </a:extLst>
          </p:cNvPr>
          <p:cNvSpPr>
            <a:spLocks noGrp="1"/>
          </p:cNvSpPr>
          <p:nvPr>
            <p:ph idx="1"/>
          </p:nvPr>
        </p:nvSpPr>
        <p:spPr>
          <a:xfrm>
            <a:off x="920133" y="5245082"/>
            <a:ext cx="1423071" cy="632258"/>
          </a:xfrm>
        </p:spPr>
        <p:txBody>
          <a:bodyPr/>
          <a:lstStyle/>
          <a:p>
            <a:pPr marL="0" indent="0">
              <a:buNone/>
            </a:pPr>
            <a:r>
              <a:rPr lang="en-GB" dirty="0"/>
              <a:t>Hard</a:t>
            </a:r>
          </a:p>
          <a:p>
            <a:pPr marL="0" indent="0">
              <a:buNone/>
            </a:pPr>
            <a:r>
              <a:rPr lang="en-GB" dirty="0"/>
              <a:t>Disk</a:t>
            </a:r>
            <a:endParaRPr lang="en-GB" baseline="30000" dirty="0"/>
          </a:p>
        </p:txBody>
      </p:sp>
      <p:sp>
        <p:nvSpPr>
          <p:cNvPr id="32" name="Rechteck: gefaltete Ecke 31">
            <a:extLst>
              <a:ext uri="{FF2B5EF4-FFF2-40B4-BE49-F238E27FC236}">
                <a16:creationId xmlns:a16="http://schemas.microsoft.com/office/drawing/2014/main" id="{C9E5349E-4945-416C-BE31-A57A6285A973}"/>
              </a:ext>
            </a:extLst>
          </p:cNvPr>
          <p:cNvSpPr/>
          <p:nvPr/>
        </p:nvSpPr>
        <p:spPr>
          <a:xfrm flipV="1">
            <a:off x="3233423" y="1838622"/>
            <a:ext cx="1423071" cy="972000"/>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hteck: gefaltete Ecke 33">
            <a:extLst>
              <a:ext uri="{FF2B5EF4-FFF2-40B4-BE49-F238E27FC236}">
                <a16:creationId xmlns:a16="http://schemas.microsoft.com/office/drawing/2014/main" id="{A57F4C12-A7BF-4E9C-B167-C528A0CC755D}"/>
              </a:ext>
            </a:extLst>
          </p:cNvPr>
          <p:cNvSpPr/>
          <p:nvPr/>
        </p:nvSpPr>
        <p:spPr>
          <a:xfrm flipV="1">
            <a:off x="3233423" y="308454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3" name="Gruppieren 52">
            <a:extLst>
              <a:ext uri="{FF2B5EF4-FFF2-40B4-BE49-F238E27FC236}">
                <a16:creationId xmlns:a16="http://schemas.microsoft.com/office/drawing/2014/main" id="{C33AF10E-CF34-4651-B15B-2D87455A0269}"/>
              </a:ext>
            </a:extLst>
          </p:cNvPr>
          <p:cNvGrpSpPr/>
          <p:nvPr/>
        </p:nvGrpSpPr>
        <p:grpSpPr>
          <a:xfrm>
            <a:off x="2251967" y="2426428"/>
            <a:ext cx="851981" cy="2084624"/>
            <a:chOff x="1995141" y="2426428"/>
            <a:chExt cx="1002048" cy="2084624"/>
          </a:xfrm>
        </p:grpSpPr>
        <p:cxnSp>
          <p:nvCxnSpPr>
            <p:cNvPr id="37" name="Gerade Verbindung mit Pfeil 36">
              <a:extLst>
                <a:ext uri="{FF2B5EF4-FFF2-40B4-BE49-F238E27FC236}">
                  <a16:creationId xmlns:a16="http://schemas.microsoft.com/office/drawing/2014/main" id="{7FCAF625-C096-4322-8459-11CC0AC46B44}"/>
                </a:ext>
              </a:extLst>
            </p:cNvPr>
            <p:cNvCxnSpPr>
              <a:cxnSpLocks/>
            </p:cNvCxnSpPr>
            <p:nvPr/>
          </p:nvCxnSpPr>
          <p:spPr>
            <a:xfrm flipV="1">
              <a:off x="1995141" y="2426428"/>
              <a:ext cx="1002048" cy="632257"/>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FDAFB52E-3DE8-4F90-ADDB-831BE7BC3E33}"/>
                </a:ext>
              </a:extLst>
            </p:cNvPr>
            <p:cNvCxnSpPr>
              <a:cxnSpLocks/>
            </p:cNvCxnSpPr>
            <p:nvPr/>
          </p:nvCxnSpPr>
          <p:spPr>
            <a:xfrm>
              <a:off x="1995141" y="3246338"/>
              <a:ext cx="1002048" cy="22240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4DB47C0-3B31-47A3-B21A-254FC315711C}"/>
                </a:ext>
              </a:extLst>
            </p:cNvPr>
            <p:cNvCxnSpPr>
              <a:cxnSpLocks/>
            </p:cNvCxnSpPr>
            <p:nvPr/>
          </p:nvCxnSpPr>
          <p:spPr>
            <a:xfrm>
              <a:off x="2002033" y="3467720"/>
              <a:ext cx="995156" cy="1043332"/>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4" name="Inhaltsplatzhalter 1">
            <a:extLst>
              <a:ext uri="{FF2B5EF4-FFF2-40B4-BE49-F238E27FC236}">
                <a16:creationId xmlns:a16="http://schemas.microsoft.com/office/drawing/2014/main" id="{AA1504A0-7403-430D-AE57-2DCAEDA59B93}"/>
              </a:ext>
            </a:extLst>
          </p:cNvPr>
          <p:cNvSpPr txBox="1">
            <a:spLocks/>
          </p:cNvSpPr>
          <p:nvPr/>
        </p:nvSpPr>
        <p:spPr>
          <a:xfrm>
            <a:off x="3048347" y="5245082"/>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Raw </a:t>
            </a:r>
          </a:p>
          <a:p>
            <a:pPr marL="0" indent="0">
              <a:buFont typeface="Wingdings" pitchFamily="2" charset="2"/>
              <a:buNone/>
            </a:pPr>
            <a:r>
              <a:rPr lang="en-GB" dirty="0"/>
              <a:t>Images</a:t>
            </a:r>
            <a:endParaRPr lang="en-GB" baseline="30000" dirty="0"/>
          </a:p>
        </p:txBody>
      </p:sp>
      <p:grpSp>
        <p:nvGrpSpPr>
          <p:cNvPr id="54" name="Gruppieren 53">
            <a:extLst>
              <a:ext uri="{FF2B5EF4-FFF2-40B4-BE49-F238E27FC236}">
                <a16:creationId xmlns:a16="http://schemas.microsoft.com/office/drawing/2014/main" id="{70F76854-6D1D-4FD7-92DF-DB1982CB87C8}"/>
              </a:ext>
            </a:extLst>
          </p:cNvPr>
          <p:cNvGrpSpPr/>
          <p:nvPr/>
        </p:nvGrpSpPr>
        <p:grpSpPr>
          <a:xfrm>
            <a:off x="4956735" y="2204830"/>
            <a:ext cx="508998" cy="2455645"/>
            <a:chOff x="4293369" y="2204830"/>
            <a:chExt cx="1039411" cy="2455645"/>
          </a:xfrm>
        </p:grpSpPr>
        <p:cxnSp>
          <p:nvCxnSpPr>
            <p:cNvPr id="45" name="Gerade Verbindung mit Pfeil 44">
              <a:extLst>
                <a:ext uri="{FF2B5EF4-FFF2-40B4-BE49-F238E27FC236}">
                  <a16:creationId xmlns:a16="http://schemas.microsoft.com/office/drawing/2014/main" id="{2FF3BC3F-DCE6-4A7D-BE8E-30A1FDCCC526}"/>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6B9A14A1-BF3B-457F-A0A4-CDBE6DF45337}"/>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B6656257-8216-4646-BD6A-8D7584FD96EF}"/>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9" name="Rechteck: gefaltete Ecke 48">
            <a:extLst>
              <a:ext uri="{FF2B5EF4-FFF2-40B4-BE49-F238E27FC236}">
                <a16:creationId xmlns:a16="http://schemas.microsoft.com/office/drawing/2014/main" id="{B97A681B-923B-49C0-A208-AE5877758B63}"/>
              </a:ext>
            </a:extLst>
          </p:cNvPr>
          <p:cNvSpPr/>
          <p:nvPr/>
        </p:nvSpPr>
        <p:spPr>
          <a:xfrm flipV="1">
            <a:off x="5681763" y="308908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gefaltete Ecke 49">
            <a:extLst>
              <a:ext uri="{FF2B5EF4-FFF2-40B4-BE49-F238E27FC236}">
                <a16:creationId xmlns:a16="http://schemas.microsoft.com/office/drawing/2014/main" id="{439B0CC0-61C0-467B-AA08-04B6C03E656C}"/>
              </a:ext>
            </a:extLst>
          </p:cNvPr>
          <p:cNvSpPr/>
          <p:nvPr/>
        </p:nvSpPr>
        <p:spPr>
          <a:xfrm flipV="1">
            <a:off x="5693345" y="431471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681763" y="182063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gefaltete Ecke 51">
            <a:extLst>
              <a:ext uri="{FF2B5EF4-FFF2-40B4-BE49-F238E27FC236}">
                <a16:creationId xmlns:a16="http://schemas.microsoft.com/office/drawing/2014/main" id="{D0A46F0A-D34C-4C84-A71A-CC12CC84D5AE}"/>
              </a:ext>
            </a:extLst>
          </p:cNvPr>
          <p:cNvSpPr/>
          <p:nvPr/>
        </p:nvSpPr>
        <p:spPr>
          <a:xfrm flipV="1">
            <a:off x="3233423" y="4125119"/>
            <a:ext cx="1512210" cy="1032884"/>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Inhaltsplatzhalter 1">
            <a:extLst>
              <a:ext uri="{FF2B5EF4-FFF2-40B4-BE49-F238E27FC236}">
                <a16:creationId xmlns:a16="http://schemas.microsoft.com/office/drawing/2014/main" id="{449FF632-9404-481B-887E-E70896D736D8}"/>
              </a:ext>
            </a:extLst>
          </p:cNvPr>
          <p:cNvSpPr txBox="1">
            <a:spLocks/>
          </p:cNvSpPr>
          <p:nvPr/>
        </p:nvSpPr>
        <p:spPr>
          <a:xfrm>
            <a:off x="5537743" y="5267034"/>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Normalized Images</a:t>
            </a:r>
            <a:endParaRPr lang="en-GB" baseline="30000" dirty="0"/>
          </a:p>
        </p:txBody>
      </p:sp>
      <p:grpSp>
        <p:nvGrpSpPr>
          <p:cNvPr id="56" name="Gruppieren 55">
            <a:extLst>
              <a:ext uri="{FF2B5EF4-FFF2-40B4-BE49-F238E27FC236}">
                <a16:creationId xmlns:a16="http://schemas.microsoft.com/office/drawing/2014/main" id="{B37C05C4-7B7B-4482-8FEF-0A5F5D4C1924}"/>
              </a:ext>
            </a:extLst>
          </p:cNvPr>
          <p:cNvGrpSpPr/>
          <p:nvPr/>
        </p:nvGrpSpPr>
        <p:grpSpPr>
          <a:xfrm>
            <a:off x="7162358" y="2200820"/>
            <a:ext cx="508998" cy="2455645"/>
            <a:chOff x="4293369" y="2204830"/>
            <a:chExt cx="1039411" cy="2455645"/>
          </a:xfrm>
        </p:grpSpPr>
        <p:cxnSp>
          <p:nvCxnSpPr>
            <p:cNvPr id="57" name="Gerade Verbindung mit Pfeil 56">
              <a:extLst>
                <a:ext uri="{FF2B5EF4-FFF2-40B4-BE49-F238E27FC236}">
                  <a16:creationId xmlns:a16="http://schemas.microsoft.com/office/drawing/2014/main" id="{CA38A9C3-6A8D-4937-B530-22851629BCBF}"/>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B819AEEB-5065-47A0-B50B-059C24243CB6}"/>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D617C7-B3F8-4AE2-8A8C-3978355FA76D}"/>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60" name="Rechteck: gefaltete Ecke 59">
            <a:extLst>
              <a:ext uri="{FF2B5EF4-FFF2-40B4-BE49-F238E27FC236}">
                <a16:creationId xmlns:a16="http://schemas.microsoft.com/office/drawing/2014/main" id="{0485F3B3-BE78-4ED1-962F-DBEE83FAD69A}"/>
              </a:ext>
            </a:extLst>
          </p:cNvPr>
          <p:cNvSpPr/>
          <p:nvPr/>
        </p:nvSpPr>
        <p:spPr>
          <a:xfrm flipV="1">
            <a:off x="7887386" y="3085077"/>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gefaltete Ecke 60">
            <a:extLst>
              <a:ext uri="{FF2B5EF4-FFF2-40B4-BE49-F238E27FC236}">
                <a16:creationId xmlns:a16="http://schemas.microsoft.com/office/drawing/2014/main" id="{7A55F769-A4FB-4787-8D6D-532335C5A12F}"/>
              </a:ext>
            </a:extLst>
          </p:cNvPr>
          <p:cNvSpPr/>
          <p:nvPr/>
        </p:nvSpPr>
        <p:spPr>
          <a:xfrm flipV="1">
            <a:off x="7898968" y="431070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Rechteck: gefaltete Ecke 61">
            <a:extLst>
              <a:ext uri="{FF2B5EF4-FFF2-40B4-BE49-F238E27FC236}">
                <a16:creationId xmlns:a16="http://schemas.microsoft.com/office/drawing/2014/main" id="{939B2952-EE24-48A6-A9EB-707400E5FA58}"/>
              </a:ext>
            </a:extLst>
          </p:cNvPr>
          <p:cNvSpPr/>
          <p:nvPr/>
        </p:nvSpPr>
        <p:spPr>
          <a:xfrm flipV="1">
            <a:off x="7887386" y="181662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9838139" y="5255993"/>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64" name="Ellipse 63">
            <a:extLst>
              <a:ext uri="{FF2B5EF4-FFF2-40B4-BE49-F238E27FC236}">
                <a16:creationId xmlns:a16="http://schemas.microsoft.com/office/drawing/2014/main" id="{C901412C-8B17-4701-8313-D7E74D80B151}"/>
              </a:ext>
            </a:extLst>
          </p:cNvPr>
          <p:cNvSpPr/>
          <p:nvPr/>
        </p:nvSpPr>
        <p:spPr>
          <a:xfrm>
            <a:off x="8346133" y="2002148"/>
            <a:ext cx="306679" cy="2026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Ellipse 64">
            <a:extLst>
              <a:ext uri="{FF2B5EF4-FFF2-40B4-BE49-F238E27FC236}">
                <a16:creationId xmlns:a16="http://schemas.microsoft.com/office/drawing/2014/main" id="{B9CF8DA7-09F0-4A39-9B44-942E0A7DAF06}"/>
              </a:ext>
            </a:extLst>
          </p:cNvPr>
          <p:cNvSpPr/>
          <p:nvPr/>
        </p:nvSpPr>
        <p:spPr>
          <a:xfrm rot="4778072">
            <a:off x="8491578" y="2066511"/>
            <a:ext cx="519856" cy="35386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Ellipse 65">
            <a:extLst>
              <a:ext uri="{FF2B5EF4-FFF2-40B4-BE49-F238E27FC236}">
                <a16:creationId xmlns:a16="http://schemas.microsoft.com/office/drawing/2014/main" id="{B0A039A2-730D-45C5-A60F-D18DA32A85F9}"/>
              </a:ext>
            </a:extLst>
          </p:cNvPr>
          <p:cNvSpPr/>
          <p:nvPr/>
        </p:nvSpPr>
        <p:spPr>
          <a:xfrm rot="4778072">
            <a:off x="8007441" y="3186379"/>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Ellipse 66">
            <a:extLst>
              <a:ext uri="{FF2B5EF4-FFF2-40B4-BE49-F238E27FC236}">
                <a16:creationId xmlns:a16="http://schemas.microsoft.com/office/drawing/2014/main" id="{C939C6A5-5ED2-48B5-A214-DCF62DA3B6B1}"/>
              </a:ext>
            </a:extLst>
          </p:cNvPr>
          <p:cNvSpPr/>
          <p:nvPr/>
        </p:nvSpPr>
        <p:spPr>
          <a:xfrm rot="4778072">
            <a:off x="8538538" y="3239950"/>
            <a:ext cx="281938" cy="350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Ellipse 67">
            <a:extLst>
              <a:ext uri="{FF2B5EF4-FFF2-40B4-BE49-F238E27FC236}">
                <a16:creationId xmlns:a16="http://schemas.microsoft.com/office/drawing/2014/main" id="{A776E73D-36A9-4454-B455-34F28CD1A6D5}"/>
              </a:ext>
            </a:extLst>
          </p:cNvPr>
          <p:cNvSpPr/>
          <p:nvPr/>
        </p:nvSpPr>
        <p:spPr>
          <a:xfrm rot="4778072">
            <a:off x="8261446" y="440678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9" name="Ellipse 68">
            <a:extLst>
              <a:ext uri="{FF2B5EF4-FFF2-40B4-BE49-F238E27FC236}">
                <a16:creationId xmlns:a16="http://schemas.microsoft.com/office/drawing/2014/main" id="{33FA933F-9E2D-4997-985C-DB7862F9AE41}"/>
              </a:ext>
            </a:extLst>
          </p:cNvPr>
          <p:cNvSpPr/>
          <p:nvPr/>
        </p:nvSpPr>
        <p:spPr>
          <a:xfrm>
            <a:off x="8443554" y="4674358"/>
            <a:ext cx="156661" cy="35044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70" name="Gruppieren 69">
            <a:extLst>
              <a:ext uri="{FF2B5EF4-FFF2-40B4-BE49-F238E27FC236}">
                <a16:creationId xmlns:a16="http://schemas.microsoft.com/office/drawing/2014/main" id="{2276171E-F5F9-4384-B092-E29DE496A2C9}"/>
              </a:ext>
            </a:extLst>
          </p:cNvPr>
          <p:cNvGrpSpPr/>
          <p:nvPr/>
        </p:nvGrpSpPr>
        <p:grpSpPr>
          <a:xfrm>
            <a:off x="9307694" y="2203576"/>
            <a:ext cx="508998" cy="2455645"/>
            <a:chOff x="4293369" y="2204830"/>
            <a:chExt cx="1039411" cy="2455645"/>
          </a:xfrm>
        </p:grpSpPr>
        <p:cxnSp>
          <p:nvCxnSpPr>
            <p:cNvPr id="71" name="Gerade Verbindung mit Pfeil 70">
              <a:extLst>
                <a:ext uri="{FF2B5EF4-FFF2-40B4-BE49-F238E27FC236}">
                  <a16:creationId xmlns:a16="http://schemas.microsoft.com/office/drawing/2014/main" id="{D545CB41-EE70-43D0-8697-CCE60DDB6A34}"/>
                </a:ext>
              </a:extLst>
            </p:cNvPr>
            <p:cNvCxnSpPr>
              <a:cxnSpLocks/>
            </p:cNvCxnSpPr>
            <p:nvPr/>
          </p:nvCxnSpPr>
          <p:spPr>
            <a:xfrm>
              <a:off x="4293369" y="3453708"/>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8A8F718B-EB96-4F57-9C35-A20476F9C2B1}"/>
                </a:ext>
              </a:extLst>
            </p:cNvPr>
            <p:cNvCxnSpPr>
              <a:cxnSpLocks/>
            </p:cNvCxnSpPr>
            <p:nvPr/>
          </p:nvCxnSpPr>
          <p:spPr>
            <a:xfrm>
              <a:off x="4330732" y="4660475"/>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14856586-7BC8-479E-AC1F-ADD4FF419A3B}"/>
                </a:ext>
              </a:extLst>
            </p:cNvPr>
            <p:cNvCxnSpPr>
              <a:cxnSpLocks/>
            </p:cNvCxnSpPr>
            <p:nvPr/>
          </p:nvCxnSpPr>
          <p:spPr>
            <a:xfrm>
              <a:off x="4330732" y="2204830"/>
              <a:ext cx="1002048" cy="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74" name="Runde Klammer links/rechts 73">
            <a:extLst>
              <a:ext uri="{FF2B5EF4-FFF2-40B4-BE49-F238E27FC236}">
                <a16:creationId xmlns:a16="http://schemas.microsoft.com/office/drawing/2014/main" id="{50A1BBA3-FF64-4D35-9718-BA4EBCC23515}"/>
              </a:ext>
            </a:extLst>
          </p:cNvPr>
          <p:cNvSpPr/>
          <p:nvPr/>
        </p:nvSpPr>
        <p:spPr>
          <a:xfrm>
            <a:off x="10029512" y="1816626"/>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5" name="Inhaltsplatzhalter 1">
            <a:extLst>
              <a:ext uri="{FF2B5EF4-FFF2-40B4-BE49-F238E27FC236}">
                <a16:creationId xmlns:a16="http://schemas.microsoft.com/office/drawing/2014/main" id="{327F5813-FB6F-4B2C-B961-81C374BB575E}"/>
              </a:ext>
            </a:extLst>
          </p:cNvPr>
          <p:cNvSpPr txBox="1">
            <a:spLocks/>
          </p:cNvSpPr>
          <p:nvPr/>
        </p:nvSpPr>
        <p:spPr>
          <a:xfrm>
            <a:off x="7743366" y="5265095"/>
            <a:ext cx="2016280"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SIFT</a:t>
            </a:r>
            <a:endParaRPr lang="en-GB" baseline="30000" dirty="0"/>
          </a:p>
        </p:txBody>
      </p:sp>
      <p:sp>
        <p:nvSpPr>
          <p:cNvPr id="76" name="Runde Klammer links/rechts 75">
            <a:extLst>
              <a:ext uri="{FF2B5EF4-FFF2-40B4-BE49-F238E27FC236}">
                <a16:creationId xmlns:a16="http://schemas.microsoft.com/office/drawing/2014/main" id="{3FE75DE7-9C9D-4A47-B052-C00B8D2F57BC}"/>
              </a:ext>
            </a:extLst>
          </p:cNvPr>
          <p:cNvSpPr/>
          <p:nvPr/>
        </p:nvSpPr>
        <p:spPr>
          <a:xfrm>
            <a:off x="10029512" y="3089087"/>
            <a:ext cx="332901" cy="772398"/>
          </a:xfrm>
          <a:prstGeom prst="bracketPair">
            <a:avLst/>
          </a:prstGeom>
          <a:ln w="2540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77" name="Runde Klammer links/rechts 76">
            <a:extLst>
              <a:ext uri="{FF2B5EF4-FFF2-40B4-BE49-F238E27FC236}">
                <a16:creationId xmlns:a16="http://schemas.microsoft.com/office/drawing/2014/main" id="{49ACB305-6A24-4A23-B1BF-B697DEB0A176}"/>
              </a:ext>
            </a:extLst>
          </p:cNvPr>
          <p:cNvSpPr/>
          <p:nvPr/>
        </p:nvSpPr>
        <p:spPr>
          <a:xfrm>
            <a:off x="10020720" y="4304388"/>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 name="Zylinder 1">
            <a:extLst>
              <a:ext uri="{FF2B5EF4-FFF2-40B4-BE49-F238E27FC236}">
                <a16:creationId xmlns:a16="http://schemas.microsoft.com/office/drawing/2014/main" id="{ADBCEDE9-249B-4697-BC7E-EFC1CC83C913}"/>
              </a:ext>
            </a:extLst>
          </p:cNvPr>
          <p:cNvSpPr/>
          <p:nvPr/>
        </p:nvSpPr>
        <p:spPr>
          <a:xfrm>
            <a:off x="985951" y="2612035"/>
            <a:ext cx="993388" cy="1314497"/>
          </a:xfrm>
          <a:prstGeom prst="can">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8672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5" grpId="0"/>
      <p:bldP spid="60" grpId="0" animBg="1"/>
      <p:bldP spid="61" grpId="0" animBg="1"/>
      <p:bldP spid="62" grpId="0" animBg="1"/>
      <p:bldP spid="63" grpId="0"/>
      <p:bldP spid="64" grpId="0" animBg="1"/>
      <p:bldP spid="65" grpId="0" animBg="1"/>
      <p:bldP spid="66" grpId="0" animBg="1"/>
      <p:bldP spid="67" grpId="0" animBg="1"/>
      <p:bldP spid="68" grpId="0" animBg="1"/>
      <p:bldP spid="69" grpId="0" animBg="1"/>
      <p:bldP spid="74" grpId="0" animBg="1"/>
      <p:bldP spid="75" grpId="0"/>
      <p:bldP spid="76" grpId="0" animBg="1"/>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7</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Iconic vs. Attached Images</a:t>
            </a:r>
          </a:p>
        </p:txBody>
      </p:sp>
      <p:sp>
        <p:nvSpPr>
          <p:cNvPr id="51" name="Rechteck: gefaltete Ecke 50">
            <a:extLst>
              <a:ext uri="{FF2B5EF4-FFF2-40B4-BE49-F238E27FC236}">
                <a16:creationId xmlns:a16="http://schemas.microsoft.com/office/drawing/2014/main" id="{68BB5802-CFC4-4E9C-B31B-07C7E180260E}"/>
              </a:ext>
            </a:extLst>
          </p:cNvPr>
          <p:cNvSpPr/>
          <p:nvPr/>
        </p:nvSpPr>
        <p:spPr>
          <a:xfrm flipV="1">
            <a:off x="5411304" y="1736675"/>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Rechteck: gefaltete Ecke 77">
            <a:extLst>
              <a:ext uri="{FF2B5EF4-FFF2-40B4-BE49-F238E27FC236}">
                <a16:creationId xmlns:a16="http://schemas.microsoft.com/office/drawing/2014/main" id="{A9F6228F-8CB6-4653-B1D3-E7FCE8B3F98E}"/>
              </a:ext>
            </a:extLst>
          </p:cNvPr>
          <p:cNvSpPr/>
          <p:nvPr/>
        </p:nvSpPr>
        <p:spPr>
          <a:xfrm flipV="1">
            <a:off x="3357242" y="2852920"/>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Rechteck: gefaltete Ecke 78">
            <a:extLst>
              <a:ext uri="{FF2B5EF4-FFF2-40B4-BE49-F238E27FC236}">
                <a16:creationId xmlns:a16="http://schemas.microsoft.com/office/drawing/2014/main" id="{B31E790E-4C51-44B8-9C4E-0250A50D1C19}"/>
              </a:ext>
            </a:extLst>
          </p:cNvPr>
          <p:cNvSpPr/>
          <p:nvPr/>
        </p:nvSpPr>
        <p:spPr>
          <a:xfrm flipV="1">
            <a:off x="10558242" y="383798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Rechteck: gefaltete Ecke 80">
            <a:extLst>
              <a:ext uri="{FF2B5EF4-FFF2-40B4-BE49-F238E27FC236}">
                <a16:creationId xmlns:a16="http://schemas.microsoft.com/office/drawing/2014/main" id="{475D9D37-EC76-4B9B-BE52-718EFB7CFADE}"/>
              </a:ext>
            </a:extLst>
          </p:cNvPr>
          <p:cNvSpPr/>
          <p:nvPr/>
        </p:nvSpPr>
        <p:spPr>
          <a:xfrm flipV="1">
            <a:off x="7527505" y="3726916"/>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Rechteck: gefaltete Ecke 81">
            <a:extLst>
              <a:ext uri="{FF2B5EF4-FFF2-40B4-BE49-F238E27FC236}">
                <a16:creationId xmlns:a16="http://schemas.microsoft.com/office/drawing/2014/main" id="{61394F12-7EB0-4806-891F-CAF5442B92FA}"/>
              </a:ext>
            </a:extLst>
          </p:cNvPr>
          <p:cNvSpPr/>
          <p:nvPr/>
        </p:nvSpPr>
        <p:spPr>
          <a:xfrm flipV="1">
            <a:off x="5661562" y="448542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Rechteck: gefaltete Ecke 82">
            <a:extLst>
              <a:ext uri="{FF2B5EF4-FFF2-40B4-BE49-F238E27FC236}">
                <a16:creationId xmlns:a16="http://schemas.microsoft.com/office/drawing/2014/main" id="{8EB5FB78-9D67-4ABE-BF78-296E43012CDD}"/>
              </a:ext>
            </a:extLst>
          </p:cNvPr>
          <p:cNvSpPr/>
          <p:nvPr/>
        </p:nvSpPr>
        <p:spPr>
          <a:xfrm flipV="1">
            <a:off x="3980189" y="3909348"/>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7" name="Gerade Verbindung mit Pfeil 86">
            <a:extLst>
              <a:ext uri="{FF2B5EF4-FFF2-40B4-BE49-F238E27FC236}">
                <a16:creationId xmlns:a16="http://schemas.microsoft.com/office/drawing/2014/main" id="{8E325B48-1893-4314-AE59-8E6727A0603D}"/>
              </a:ext>
            </a:extLst>
          </p:cNvPr>
          <p:cNvCxnSpPr>
            <a:cxnSpLocks/>
          </p:cNvCxnSpPr>
          <p:nvPr/>
        </p:nvCxnSpPr>
        <p:spPr>
          <a:xfrm flipV="1">
            <a:off x="4765546" y="2759319"/>
            <a:ext cx="725695" cy="477796"/>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3CFF2C5-EF1F-4B9D-9400-3350D70028E3}"/>
              </a:ext>
            </a:extLst>
          </p:cNvPr>
          <p:cNvCxnSpPr/>
          <p:nvPr/>
        </p:nvCxnSpPr>
        <p:spPr>
          <a:xfrm flipV="1">
            <a:off x="11168548" y="4111110"/>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hteck: gefaltete Ecke 87">
            <a:extLst>
              <a:ext uri="{FF2B5EF4-FFF2-40B4-BE49-F238E27FC236}">
                <a16:creationId xmlns:a16="http://schemas.microsoft.com/office/drawing/2014/main" id="{C2377B45-6D41-4A8D-83D1-4C5283F606D4}"/>
              </a:ext>
            </a:extLst>
          </p:cNvPr>
          <p:cNvSpPr/>
          <p:nvPr/>
        </p:nvSpPr>
        <p:spPr>
          <a:xfrm flipV="1">
            <a:off x="8975800" y="1736893"/>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89" name="Gerader Verbinder 88">
            <a:extLst>
              <a:ext uri="{FF2B5EF4-FFF2-40B4-BE49-F238E27FC236}">
                <a16:creationId xmlns:a16="http://schemas.microsoft.com/office/drawing/2014/main" id="{78FF17C9-B409-48F3-9826-CFDB7F3B444F}"/>
              </a:ext>
            </a:extLst>
          </p:cNvPr>
          <p:cNvCxnSpPr/>
          <p:nvPr/>
        </p:nvCxnSpPr>
        <p:spPr>
          <a:xfrm flipV="1">
            <a:off x="9155824" y="1981559"/>
            <a:ext cx="432060" cy="36005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hteck: gefaltete Ecke 89">
            <a:extLst>
              <a:ext uri="{FF2B5EF4-FFF2-40B4-BE49-F238E27FC236}">
                <a16:creationId xmlns:a16="http://schemas.microsoft.com/office/drawing/2014/main" id="{BE6AD1BC-346B-41FE-BC0B-75CACF00EB3A}"/>
              </a:ext>
            </a:extLst>
          </p:cNvPr>
          <p:cNvSpPr/>
          <p:nvPr/>
        </p:nvSpPr>
        <p:spPr>
          <a:xfrm flipV="1">
            <a:off x="9082039" y="4321152"/>
            <a:ext cx="1224167" cy="768388"/>
          </a:xfrm>
          <a:prstGeom prst="foldedCorner">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1" name="Gerader Verbinder 90">
            <a:extLst>
              <a:ext uri="{FF2B5EF4-FFF2-40B4-BE49-F238E27FC236}">
                <a16:creationId xmlns:a16="http://schemas.microsoft.com/office/drawing/2014/main" id="{21DA4596-0E97-4589-909B-D1FC915D9D5B}"/>
              </a:ext>
            </a:extLst>
          </p:cNvPr>
          <p:cNvCxnSpPr>
            <a:cxnSpLocks/>
          </p:cNvCxnSpPr>
          <p:nvPr/>
        </p:nvCxnSpPr>
        <p:spPr>
          <a:xfrm flipV="1">
            <a:off x="9357458" y="4606374"/>
            <a:ext cx="660711" cy="319494"/>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49430897-F861-4A4E-A91D-41C26F39241B}"/>
              </a:ext>
            </a:extLst>
          </p:cNvPr>
          <p:cNvCxnSpPr>
            <a:cxnSpLocks/>
          </p:cNvCxnSpPr>
          <p:nvPr/>
        </p:nvCxnSpPr>
        <p:spPr>
          <a:xfrm flipV="1">
            <a:off x="7640352" y="3837986"/>
            <a:ext cx="499236" cy="432871"/>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998C0A0E-2D58-418E-8080-9D63E619CA4C}"/>
              </a:ext>
            </a:extLst>
          </p:cNvPr>
          <p:cNvSpPr/>
          <p:nvPr/>
        </p:nvSpPr>
        <p:spPr>
          <a:xfrm rot="1248049">
            <a:off x="5650696" y="1981559"/>
            <a:ext cx="622950" cy="3553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3" name="Ellipse 92">
            <a:extLst>
              <a:ext uri="{FF2B5EF4-FFF2-40B4-BE49-F238E27FC236}">
                <a16:creationId xmlns:a16="http://schemas.microsoft.com/office/drawing/2014/main" id="{53340FF6-0AA8-48A1-911A-3E7F7AC95425}"/>
              </a:ext>
            </a:extLst>
          </p:cNvPr>
          <p:cNvSpPr/>
          <p:nvPr/>
        </p:nvSpPr>
        <p:spPr>
          <a:xfrm rot="1248049">
            <a:off x="3540668" y="3204308"/>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4" name="Ellipse 93">
            <a:extLst>
              <a:ext uri="{FF2B5EF4-FFF2-40B4-BE49-F238E27FC236}">
                <a16:creationId xmlns:a16="http://schemas.microsoft.com/office/drawing/2014/main" id="{D553A371-DBE8-4797-B789-B17F9FE855B8}"/>
              </a:ext>
            </a:extLst>
          </p:cNvPr>
          <p:cNvSpPr/>
          <p:nvPr/>
        </p:nvSpPr>
        <p:spPr>
          <a:xfrm rot="1248049">
            <a:off x="4155781" y="4113226"/>
            <a:ext cx="493182" cy="2287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5" name="Ellipse 94">
            <a:extLst>
              <a:ext uri="{FF2B5EF4-FFF2-40B4-BE49-F238E27FC236}">
                <a16:creationId xmlns:a16="http://schemas.microsoft.com/office/drawing/2014/main" id="{54E00159-D9E5-4C91-8FB0-F3FA98B3BC36}"/>
              </a:ext>
            </a:extLst>
          </p:cNvPr>
          <p:cNvSpPr/>
          <p:nvPr/>
        </p:nvSpPr>
        <p:spPr>
          <a:xfrm>
            <a:off x="6313408" y="4701437"/>
            <a:ext cx="406284" cy="261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7" name="Gerade Verbindung mit Pfeil 96">
            <a:extLst>
              <a:ext uri="{FF2B5EF4-FFF2-40B4-BE49-F238E27FC236}">
                <a16:creationId xmlns:a16="http://schemas.microsoft.com/office/drawing/2014/main" id="{F10EF53F-EA09-4DA9-966D-CFBAFE99E384}"/>
              </a:ext>
            </a:extLst>
          </p:cNvPr>
          <p:cNvCxnSpPr>
            <a:cxnSpLocks/>
          </p:cNvCxnSpPr>
          <p:nvPr/>
        </p:nvCxnSpPr>
        <p:spPr>
          <a:xfrm flipV="1">
            <a:off x="5388493" y="2732987"/>
            <a:ext cx="505108" cy="1300124"/>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57CA1E3C-77CB-4FB1-A249-4D4C6EE7B0D0}"/>
              </a:ext>
            </a:extLst>
          </p:cNvPr>
          <p:cNvCxnSpPr>
            <a:cxnSpLocks/>
          </p:cNvCxnSpPr>
          <p:nvPr/>
        </p:nvCxnSpPr>
        <p:spPr>
          <a:xfrm flipV="1">
            <a:off x="6261928" y="2760537"/>
            <a:ext cx="8964" cy="1461643"/>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B2DFF2E0-B848-4392-AA38-FAEAE946821B}"/>
              </a:ext>
            </a:extLst>
          </p:cNvPr>
          <p:cNvCxnSpPr>
            <a:cxnSpLocks/>
          </p:cNvCxnSpPr>
          <p:nvPr/>
        </p:nvCxnSpPr>
        <p:spPr>
          <a:xfrm flipH="1" flipV="1">
            <a:off x="10039322" y="2760536"/>
            <a:ext cx="1129225" cy="841190"/>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9234DF55-4510-4DBA-8676-613E64D06580}"/>
              </a:ext>
            </a:extLst>
          </p:cNvPr>
          <p:cNvCxnSpPr>
            <a:cxnSpLocks/>
          </p:cNvCxnSpPr>
          <p:nvPr/>
        </p:nvCxnSpPr>
        <p:spPr>
          <a:xfrm flipV="1">
            <a:off x="9687813" y="2759319"/>
            <a:ext cx="0" cy="1351791"/>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773FB2E1-7BC0-4EF8-B700-331505349738}"/>
              </a:ext>
            </a:extLst>
          </p:cNvPr>
          <p:cNvCxnSpPr>
            <a:cxnSpLocks/>
          </p:cNvCxnSpPr>
          <p:nvPr/>
        </p:nvCxnSpPr>
        <p:spPr>
          <a:xfrm flipV="1">
            <a:off x="8133291" y="2733422"/>
            <a:ext cx="1224167" cy="768388"/>
          </a:xfrm>
          <a:prstGeom prst="straightConnector1">
            <a:avLst/>
          </a:prstGeom>
          <a:ln w="254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2" name="Inhaltsplatzhalter 1">
            <a:extLst>
              <a:ext uri="{FF2B5EF4-FFF2-40B4-BE49-F238E27FC236}">
                <a16:creationId xmlns:a16="http://schemas.microsoft.com/office/drawing/2014/main" id="{840541C1-D2CC-4459-91D0-FDC8A7E2FDB7}"/>
              </a:ext>
            </a:extLst>
          </p:cNvPr>
          <p:cNvSpPr txBox="1">
            <a:spLocks/>
          </p:cNvSpPr>
          <p:nvPr/>
        </p:nvSpPr>
        <p:spPr>
          <a:xfrm>
            <a:off x="143617" y="1771276"/>
            <a:ext cx="2324099"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Iconic Images</a:t>
            </a:r>
            <a:endParaRPr lang="en-GB" baseline="30000" dirty="0"/>
          </a:p>
        </p:txBody>
      </p:sp>
      <p:sp>
        <p:nvSpPr>
          <p:cNvPr id="103" name="Fußzeilenplatzhalter 3">
            <a:extLst>
              <a:ext uri="{FF2B5EF4-FFF2-40B4-BE49-F238E27FC236}">
                <a16:creationId xmlns:a16="http://schemas.microsoft.com/office/drawing/2014/main" id="{2ACE94A6-C86A-4AB3-9CC5-0ED0D3E42980}"/>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104" name="Geschweifte Klammer links 103">
            <a:extLst>
              <a:ext uri="{FF2B5EF4-FFF2-40B4-BE49-F238E27FC236}">
                <a16:creationId xmlns:a16="http://schemas.microsoft.com/office/drawing/2014/main" id="{911E66F2-BC15-49FB-B7F1-A1C8FF03F227}"/>
              </a:ext>
            </a:extLst>
          </p:cNvPr>
          <p:cNvSpPr/>
          <p:nvPr/>
        </p:nvSpPr>
        <p:spPr>
          <a:xfrm>
            <a:off x="2781159" y="1340588"/>
            <a:ext cx="336080" cy="129710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5" name="Geschweifte Klammer links 104">
            <a:extLst>
              <a:ext uri="{FF2B5EF4-FFF2-40B4-BE49-F238E27FC236}">
                <a16:creationId xmlns:a16="http://schemas.microsoft.com/office/drawing/2014/main" id="{05FE3B2E-47BA-4DBD-A469-5515378E3074}"/>
              </a:ext>
            </a:extLst>
          </p:cNvPr>
          <p:cNvSpPr/>
          <p:nvPr/>
        </p:nvSpPr>
        <p:spPr>
          <a:xfrm>
            <a:off x="2794528" y="2780910"/>
            <a:ext cx="336080" cy="2808390"/>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6" name="Inhaltsplatzhalter 1">
            <a:extLst>
              <a:ext uri="{FF2B5EF4-FFF2-40B4-BE49-F238E27FC236}">
                <a16:creationId xmlns:a16="http://schemas.microsoft.com/office/drawing/2014/main" id="{DCB1F5BF-6646-4A78-831F-B9ED659B64B6}"/>
              </a:ext>
            </a:extLst>
          </p:cNvPr>
          <p:cNvSpPr txBox="1">
            <a:spLocks/>
          </p:cNvSpPr>
          <p:nvPr/>
        </p:nvSpPr>
        <p:spPr>
          <a:xfrm>
            <a:off x="143617" y="4077090"/>
            <a:ext cx="2612391"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Images</a:t>
            </a:r>
            <a:endParaRPr lang="en-GB" baseline="30000" dirty="0"/>
          </a:p>
        </p:txBody>
      </p:sp>
      <p:sp>
        <p:nvSpPr>
          <p:cNvPr id="109" name="Freihandform: Form 108">
            <a:extLst>
              <a:ext uri="{FF2B5EF4-FFF2-40B4-BE49-F238E27FC236}">
                <a16:creationId xmlns:a16="http://schemas.microsoft.com/office/drawing/2014/main" id="{DC8D1868-13D6-4911-A88B-7E9D1B2DA230}"/>
              </a:ext>
            </a:extLst>
          </p:cNvPr>
          <p:cNvSpPr/>
          <p:nvPr/>
        </p:nvSpPr>
        <p:spPr>
          <a:xfrm>
            <a:off x="3108832" y="1268700"/>
            <a:ext cx="4098624" cy="4320600"/>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8624" h="4943130">
                <a:moveTo>
                  <a:pt x="2500398" y="185145"/>
                </a:moveTo>
                <a:cubicBezTo>
                  <a:pt x="1986332" y="310249"/>
                  <a:pt x="1005968" y="412608"/>
                  <a:pt x="589711" y="812942"/>
                </a:cubicBezTo>
                <a:cubicBezTo>
                  <a:pt x="173454" y="1213276"/>
                  <a:pt x="-26712" y="1959354"/>
                  <a:pt x="2858" y="2587151"/>
                </a:cubicBezTo>
                <a:cubicBezTo>
                  <a:pt x="32428" y="3214948"/>
                  <a:pt x="132511" y="4208960"/>
                  <a:pt x="767132" y="4579724"/>
                </a:cubicBezTo>
                <a:cubicBezTo>
                  <a:pt x="1401753" y="4950488"/>
                  <a:pt x="3271496" y="5055121"/>
                  <a:pt x="3810583" y="4811736"/>
                </a:cubicBezTo>
                <a:cubicBezTo>
                  <a:pt x="4349670" y="4568351"/>
                  <a:pt x="3958434" y="3742662"/>
                  <a:pt x="4001652" y="3119414"/>
                </a:cubicBezTo>
                <a:cubicBezTo>
                  <a:pt x="4044870" y="2496166"/>
                  <a:pt x="4124481" y="1581766"/>
                  <a:pt x="4069890" y="1072250"/>
                </a:cubicBezTo>
                <a:cubicBezTo>
                  <a:pt x="4015299" y="562734"/>
                  <a:pt x="3935687" y="210166"/>
                  <a:pt x="3674105" y="62315"/>
                </a:cubicBezTo>
                <a:cubicBezTo>
                  <a:pt x="3412523" y="-85536"/>
                  <a:pt x="3014464" y="60041"/>
                  <a:pt x="2500398" y="185145"/>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0" name="Freihandform: Form 109">
            <a:extLst>
              <a:ext uri="{FF2B5EF4-FFF2-40B4-BE49-F238E27FC236}">
                <a16:creationId xmlns:a16="http://schemas.microsoft.com/office/drawing/2014/main" id="{65A3D9B9-4C03-4716-BCCE-992A5E587AFF}"/>
              </a:ext>
            </a:extLst>
          </p:cNvPr>
          <p:cNvSpPr/>
          <p:nvPr/>
        </p:nvSpPr>
        <p:spPr>
          <a:xfrm>
            <a:off x="7343368" y="1270929"/>
            <a:ext cx="4656140" cy="4174351"/>
          </a:xfrm>
          <a:custGeom>
            <a:avLst/>
            <a:gdLst>
              <a:gd name="connsiteX0" fmla="*/ 2500398 w 4098624"/>
              <a:gd name="connsiteY0" fmla="*/ 185145 h 4943130"/>
              <a:gd name="connsiteX1" fmla="*/ 589711 w 4098624"/>
              <a:gd name="connsiteY1" fmla="*/ 812942 h 4943130"/>
              <a:gd name="connsiteX2" fmla="*/ 2858 w 4098624"/>
              <a:gd name="connsiteY2" fmla="*/ 2587151 h 4943130"/>
              <a:gd name="connsiteX3" fmla="*/ 767132 w 4098624"/>
              <a:gd name="connsiteY3" fmla="*/ 4579724 h 4943130"/>
              <a:gd name="connsiteX4" fmla="*/ 3810583 w 4098624"/>
              <a:gd name="connsiteY4" fmla="*/ 4811736 h 4943130"/>
              <a:gd name="connsiteX5" fmla="*/ 4001652 w 4098624"/>
              <a:gd name="connsiteY5" fmla="*/ 3119414 h 4943130"/>
              <a:gd name="connsiteX6" fmla="*/ 4069890 w 4098624"/>
              <a:gd name="connsiteY6" fmla="*/ 1072250 h 4943130"/>
              <a:gd name="connsiteX7" fmla="*/ 3674105 w 4098624"/>
              <a:gd name="connsiteY7" fmla="*/ 62315 h 4943130"/>
              <a:gd name="connsiteX8" fmla="*/ 2500398 w 4098624"/>
              <a:gd name="connsiteY8" fmla="*/ 185145 h 4943130"/>
              <a:gd name="connsiteX0" fmla="*/ 2500398 w 4592564"/>
              <a:gd name="connsiteY0" fmla="*/ 262678 h 5020663"/>
              <a:gd name="connsiteX1" fmla="*/ 589711 w 4592564"/>
              <a:gd name="connsiteY1" fmla="*/ 890475 h 5020663"/>
              <a:gd name="connsiteX2" fmla="*/ 2858 w 4592564"/>
              <a:gd name="connsiteY2" fmla="*/ 2664684 h 5020663"/>
              <a:gd name="connsiteX3" fmla="*/ 767132 w 4592564"/>
              <a:gd name="connsiteY3" fmla="*/ 4657257 h 5020663"/>
              <a:gd name="connsiteX4" fmla="*/ 3810583 w 4592564"/>
              <a:gd name="connsiteY4" fmla="*/ 4889269 h 5020663"/>
              <a:gd name="connsiteX5" fmla="*/ 4001652 w 4592564"/>
              <a:gd name="connsiteY5" fmla="*/ 3196947 h 5020663"/>
              <a:gd name="connsiteX6" fmla="*/ 4588505 w 4592564"/>
              <a:gd name="connsiteY6" fmla="*/ 2200660 h 5020663"/>
              <a:gd name="connsiteX7" fmla="*/ 3674105 w 4592564"/>
              <a:gd name="connsiteY7" fmla="*/ 139848 h 5020663"/>
              <a:gd name="connsiteX8" fmla="*/ 2500398 w 4592564"/>
              <a:gd name="connsiteY8" fmla="*/ 262678 h 5020663"/>
              <a:gd name="connsiteX0" fmla="*/ 2500398 w 4678681"/>
              <a:gd name="connsiteY0" fmla="*/ 262678 h 4974608"/>
              <a:gd name="connsiteX1" fmla="*/ 589711 w 4678681"/>
              <a:gd name="connsiteY1" fmla="*/ 890475 h 4974608"/>
              <a:gd name="connsiteX2" fmla="*/ 2858 w 4678681"/>
              <a:gd name="connsiteY2" fmla="*/ 2664684 h 4974608"/>
              <a:gd name="connsiteX3" fmla="*/ 767132 w 4678681"/>
              <a:gd name="connsiteY3" fmla="*/ 4657257 h 4974608"/>
              <a:gd name="connsiteX4" fmla="*/ 3810583 w 4678681"/>
              <a:gd name="connsiteY4" fmla="*/ 4889269 h 4974608"/>
              <a:gd name="connsiteX5" fmla="*/ 4615801 w 4678681"/>
              <a:gd name="connsiteY5" fmla="*/ 3824744 h 4974608"/>
              <a:gd name="connsiteX6" fmla="*/ 4588505 w 4678681"/>
              <a:gd name="connsiteY6" fmla="*/ 2200660 h 4974608"/>
              <a:gd name="connsiteX7" fmla="*/ 3674105 w 4678681"/>
              <a:gd name="connsiteY7" fmla="*/ 139848 h 4974608"/>
              <a:gd name="connsiteX8" fmla="*/ 2500398 w 4678681"/>
              <a:gd name="connsiteY8" fmla="*/ 262678 h 4974608"/>
              <a:gd name="connsiteX0" fmla="*/ 2500398 w 4642575"/>
              <a:gd name="connsiteY0" fmla="*/ 262678 h 4974608"/>
              <a:gd name="connsiteX1" fmla="*/ 589711 w 4642575"/>
              <a:gd name="connsiteY1" fmla="*/ 890475 h 4974608"/>
              <a:gd name="connsiteX2" fmla="*/ 2858 w 4642575"/>
              <a:gd name="connsiteY2" fmla="*/ 2664684 h 4974608"/>
              <a:gd name="connsiteX3" fmla="*/ 767132 w 4642575"/>
              <a:gd name="connsiteY3" fmla="*/ 4657257 h 4974608"/>
              <a:gd name="connsiteX4" fmla="*/ 3810583 w 4642575"/>
              <a:gd name="connsiteY4" fmla="*/ 4889269 h 4974608"/>
              <a:gd name="connsiteX5" fmla="*/ 4615801 w 4642575"/>
              <a:gd name="connsiteY5" fmla="*/ 3824744 h 4974608"/>
              <a:gd name="connsiteX6" fmla="*/ 4588505 w 4642575"/>
              <a:gd name="connsiteY6" fmla="*/ 2200660 h 4974608"/>
              <a:gd name="connsiteX7" fmla="*/ 3674105 w 4642575"/>
              <a:gd name="connsiteY7" fmla="*/ 139848 h 4974608"/>
              <a:gd name="connsiteX8" fmla="*/ 2500398 w 4642575"/>
              <a:gd name="connsiteY8" fmla="*/ 262678 h 4974608"/>
              <a:gd name="connsiteX0" fmla="*/ 2504531 w 4646708"/>
              <a:gd name="connsiteY0" fmla="*/ 262678 h 4946714"/>
              <a:gd name="connsiteX1" fmla="*/ 593844 w 4646708"/>
              <a:gd name="connsiteY1" fmla="*/ 890475 h 4946714"/>
              <a:gd name="connsiteX2" fmla="*/ 6991 w 4646708"/>
              <a:gd name="connsiteY2" fmla="*/ 2664684 h 4946714"/>
              <a:gd name="connsiteX3" fmla="*/ 552901 w 4646708"/>
              <a:gd name="connsiteY3" fmla="*/ 4575371 h 4946714"/>
              <a:gd name="connsiteX4" fmla="*/ 3814716 w 4646708"/>
              <a:gd name="connsiteY4" fmla="*/ 4889269 h 4946714"/>
              <a:gd name="connsiteX5" fmla="*/ 4619934 w 4646708"/>
              <a:gd name="connsiteY5" fmla="*/ 3824744 h 4946714"/>
              <a:gd name="connsiteX6" fmla="*/ 4592638 w 4646708"/>
              <a:gd name="connsiteY6" fmla="*/ 2200660 h 4946714"/>
              <a:gd name="connsiteX7" fmla="*/ 3678238 w 4646708"/>
              <a:gd name="connsiteY7" fmla="*/ 139848 h 4946714"/>
              <a:gd name="connsiteX8" fmla="*/ 2504531 w 4646708"/>
              <a:gd name="connsiteY8" fmla="*/ 262678 h 4946714"/>
              <a:gd name="connsiteX0" fmla="*/ 2513963 w 4656140"/>
              <a:gd name="connsiteY0" fmla="*/ 267942 h 4951978"/>
              <a:gd name="connsiteX1" fmla="*/ 739754 w 4656140"/>
              <a:gd name="connsiteY1" fmla="*/ 1045865 h 4951978"/>
              <a:gd name="connsiteX2" fmla="*/ 16423 w 4656140"/>
              <a:gd name="connsiteY2" fmla="*/ 2669948 h 4951978"/>
              <a:gd name="connsiteX3" fmla="*/ 562333 w 4656140"/>
              <a:gd name="connsiteY3" fmla="*/ 4580635 h 4951978"/>
              <a:gd name="connsiteX4" fmla="*/ 3824148 w 4656140"/>
              <a:gd name="connsiteY4" fmla="*/ 4894533 h 4951978"/>
              <a:gd name="connsiteX5" fmla="*/ 4629366 w 4656140"/>
              <a:gd name="connsiteY5" fmla="*/ 3830008 h 4951978"/>
              <a:gd name="connsiteX6" fmla="*/ 4602070 w 4656140"/>
              <a:gd name="connsiteY6" fmla="*/ 2205924 h 4951978"/>
              <a:gd name="connsiteX7" fmla="*/ 3687670 w 4656140"/>
              <a:gd name="connsiteY7" fmla="*/ 145112 h 4951978"/>
              <a:gd name="connsiteX8" fmla="*/ 2513963 w 4656140"/>
              <a:gd name="connsiteY8" fmla="*/ 267942 h 4951978"/>
              <a:gd name="connsiteX0" fmla="*/ 2513963 w 4656140"/>
              <a:gd name="connsiteY0" fmla="*/ 3802 h 4687838"/>
              <a:gd name="connsiteX1" fmla="*/ 739754 w 4656140"/>
              <a:gd name="connsiteY1" fmla="*/ 781725 h 4687838"/>
              <a:gd name="connsiteX2" fmla="*/ 16423 w 4656140"/>
              <a:gd name="connsiteY2" fmla="*/ 2405808 h 4687838"/>
              <a:gd name="connsiteX3" fmla="*/ 562333 w 4656140"/>
              <a:gd name="connsiteY3" fmla="*/ 4316495 h 4687838"/>
              <a:gd name="connsiteX4" fmla="*/ 3824148 w 4656140"/>
              <a:gd name="connsiteY4" fmla="*/ 4630393 h 4687838"/>
              <a:gd name="connsiteX5" fmla="*/ 4629366 w 4656140"/>
              <a:gd name="connsiteY5" fmla="*/ 3565868 h 4687838"/>
              <a:gd name="connsiteX6" fmla="*/ 4602070 w 4656140"/>
              <a:gd name="connsiteY6" fmla="*/ 1941784 h 4687838"/>
              <a:gd name="connsiteX7" fmla="*/ 3960625 w 4656140"/>
              <a:gd name="connsiteY7" fmla="*/ 549713 h 4687838"/>
              <a:gd name="connsiteX8" fmla="*/ 2513963 w 4656140"/>
              <a:gd name="connsiteY8" fmla="*/ 3802 h 468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6140" h="4687838">
                <a:moveTo>
                  <a:pt x="2513963" y="3802"/>
                </a:moveTo>
                <a:cubicBezTo>
                  <a:pt x="1977151" y="42471"/>
                  <a:pt x="1156011" y="381391"/>
                  <a:pt x="739754" y="781725"/>
                </a:cubicBezTo>
                <a:cubicBezTo>
                  <a:pt x="323497" y="1182059"/>
                  <a:pt x="45993" y="1816680"/>
                  <a:pt x="16423" y="2405808"/>
                </a:cubicBezTo>
                <a:cubicBezTo>
                  <a:pt x="-13147" y="2994936"/>
                  <a:pt x="-72288" y="3945731"/>
                  <a:pt x="562333" y="4316495"/>
                </a:cubicBezTo>
                <a:cubicBezTo>
                  <a:pt x="1196954" y="4687259"/>
                  <a:pt x="3146309" y="4755497"/>
                  <a:pt x="3824148" y="4630393"/>
                </a:cubicBezTo>
                <a:cubicBezTo>
                  <a:pt x="4501987" y="4505289"/>
                  <a:pt x="4581599" y="4095857"/>
                  <a:pt x="4629366" y="3565868"/>
                </a:cubicBezTo>
                <a:cubicBezTo>
                  <a:pt x="4677133" y="3035879"/>
                  <a:pt x="4656661" y="2451300"/>
                  <a:pt x="4602070" y="1941784"/>
                </a:cubicBezTo>
                <a:cubicBezTo>
                  <a:pt x="4547479" y="1432268"/>
                  <a:pt x="4308643" y="872710"/>
                  <a:pt x="3960625" y="549713"/>
                </a:cubicBezTo>
                <a:cubicBezTo>
                  <a:pt x="3612607" y="226716"/>
                  <a:pt x="3050775" y="-34867"/>
                  <a:pt x="2513963" y="380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Geschweifte Klammer links 117">
            <a:extLst>
              <a:ext uri="{FF2B5EF4-FFF2-40B4-BE49-F238E27FC236}">
                <a16:creationId xmlns:a16="http://schemas.microsoft.com/office/drawing/2014/main" id="{C477B3E9-E61E-4720-B998-E12358DBF35E}"/>
              </a:ext>
            </a:extLst>
          </p:cNvPr>
          <p:cNvSpPr/>
          <p:nvPr/>
        </p:nvSpPr>
        <p:spPr>
          <a:xfrm rot="16200000">
            <a:off x="7552322" y="1542128"/>
            <a:ext cx="336080" cy="8558291"/>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19" name="Inhaltsplatzhalter 1">
            <a:extLst>
              <a:ext uri="{FF2B5EF4-FFF2-40B4-BE49-F238E27FC236}">
                <a16:creationId xmlns:a16="http://schemas.microsoft.com/office/drawing/2014/main" id="{2E8E1F36-05AE-4572-A807-CC2E19EA0298}"/>
              </a:ext>
            </a:extLst>
          </p:cNvPr>
          <p:cNvSpPr txBox="1">
            <a:spLocks/>
          </p:cNvSpPr>
          <p:nvPr/>
        </p:nvSpPr>
        <p:spPr>
          <a:xfrm>
            <a:off x="5229499" y="6004062"/>
            <a:ext cx="500055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Image Clusters if “c” bigger than 3 </a:t>
            </a:r>
            <a:endParaRPr lang="en-GB" baseline="30000" dirty="0"/>
          </a:p>
        </p:txBody>
      </p:sp>
    </p:spTree>
    <p:extLst>
      <p:ext uri="{BB962C8B-B14F-4D97-AF65-F5344CB8AC3E}">
        <p14:creationId xmlns:p14="http://schemas.microsoft.com/office/powerpoint/2010/main" val="11033766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8</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1 – No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2" name="Inhaltsplatzhalter 1">
            <a:extLst>
              <a:ext uri="{FF2B5EF4-FFF2-40B4-BE49-F238E27FC236}">
                <a16:creationId xmlns:a16="http://schemas.microsoft.com/office/drawing/2014/main" id="{154F5521-3B0C-4A30-8AA3-16C21CC121D9}"/>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8" name="Geschweifte Klammer links 7">
            <a:extLst>
              <a:ext uri="{FF2B5EF4-FFF2-40B4-BE49-F238E27FC236}">
                <a16:creationId xmlns:a16="http://schemas.microsoft.com/office/drawing/2014/main" id="{AA225C2C-BDF5-448F-B56C-2D0D24109B3B}"/>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3" name="Runde Klammer links/rechts 82">
            <a:extLst>
              <a:ext uri="{FF2B5EF4-FFF2-40B4-BE49-F238E27FC236}">
                <a16:creationId xmlns:a16="http://schemas.microsoft.com/office/drawing/2014/main" id="{4AE11808-FA8F-4B8D-B4C6-8AB749F95B4F}"/>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4" name="Runde Klammer links/rechts 83">
            <a:extLst>
              <a:ext uri="{FF2B5EF4-FFF2-40B4-BE49-F238E27FC236}">
                <a16:creationId xmlns:a16="http://schemas.microsoft.com/office/drawing/2014/main" id="{832E0A4A-7687-49C7-BC3D-EE173A8F2661}"/>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5" name="Runde Klammer links/rechts 84">
            <a:extLst>
              <a:ext uri="{FF2B5EF4-FFF2-40B4-BE49-F238E27FC236}">
                <a16:creationId xmlns:a16="http://schemas.microsoft.com/office/drawing/2014/main" id="{34A73CFF-383A-4210-8BCC-E599593C1F38}"/>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86" name="Runde Klammer links/rechts 85">
            <a:extLst>
              <a:ext uri="{FF2B5EF4-FFF2-40B4-BE49-F238E27FC236}">
                <a16:creationId xmlns:a16="http://schemas.microsoft.com/office/drawing/2014/main" id="{0505E86F-737E-416A-BC27-993D31415B6B}"/>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0" name="Freihandform: Form 9">
            <a:extLst>
              <a:ext uri="{FF2B5EF4-FFF2-40B4-BE49-F238E27FC236}">
                <a16:creationId xmlns:a16="http://schemas.microsoft.com/office/drawing/2014/main" id="{6768E6C9-EA8E-40C9-B9F0-2EDB31D09DE6}"/>
              </a:ext>
            </a:extLst>
          </p:cNvPr>
          <p:cNvSpPr/>
          <p:nvPr/>
        </p:nvSpPr>
        <p:spPr>
          <a:xfrm>
            <a:off x="1419367" y="2224541"/>
            <a:ext cx="503430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7" name="Inhaltsplatzhalter 1">
            <a:extLst>
              <a:ext uri="{FF2B5EF4-FFF2-40B4-BE49-F238E27FC236}">
                <a16:creationId xmlns:a16="http://schemas.microsoft.com/office/drawing/2014/main" id="{DF3404CC-723A-4213-9A74-9E671E0254FC}"/>
              </a:ext>
            </a:extLst>
          </p:cNvPr>
          <p:cNvSpPr txBox="1">
            <a:spLocks/>
          </p:cNvSpPr>
          <p:nvPr/>
        </p:nvSpPr>
        <p:spPr>
          <a:xfrm>
            <a:off x="27230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New Iconic Image</a:t>
            </a:r>
            <a:endParaRPr lang="en-GB" baseline="30000" dirty="0"/>
          </a:p>
        </p:txBody>
      </p:sp>
    </p:spTree>
    <p:extLst>
      <p:ext uri="{BB962C8B-B14F-4D97-AF65-F5344CB8AC3E}">
        <p14:creationId xmlns:p14="http://schemas.microsoft.com/office/powerpoint/2010/main" val="241941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0" grpId="0" animBg="1"/>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1BD8043-95A7-476E-879C-25772DC8B121}"/>
              </a:ext>
            </a:extLst>
          </p:cNvPr>
          <p:cNvSpPr>
            <a:spLocks noGrp="1"/>
          </p:cNvSpPr>
          <p:nvPr>
            <p:ph type="dt" sz="half" idx="10"/>
          </p:nvPr>
        </p:nvSpPr>
        <p:spPr/>
        <p:txBody>
          <a:bodyPr/>
          <a:lstStyle/>
          <a:p>
            <a:fld id="{4587530D-E2B9-450C-95B9-BA02C43D8F93}" type="datetime1">
              <a:rPr lang="de-DE" smtClean="0"/>
              <a:t>19.03.2018</a:t>
            </a:fld>
            <a:endParaRPr lang="de-CH" dirty="0"/>
          </a:p>
        </p:txBody>
      </p:sp>
      <p:sp>
        <p:nvSpPr>
          <p:cNvPr id="4" name="Fußzeilenplatzhalter 3">
            <a:extLst>
              <a:ext uri="{FF2B5EF4-FFF2-40B4-BE49-F238E27FC236}">
                <a16:creationId xmlns:a16="http://schemas.microsoft.com/office/drawing/2014/main" id="{2A345122-9B23-41E3-88C6-8FE96D5B5CC3}"/>
              </a:ext>
            </a:extLst>
          </p:cNvPr>
          <p:cNvSpPr>
            <a:spLocks noGrp="1"/>
          </p:cNvSpPr>
          <p:nvPr>
            <p:ph type="ftr" sz="quarter" idx="11"/>
          </p:nvPr>
        </p:nvSpPr>
        <p:spPr>
          <a:xfrm>
            <a:off x="6094413" y="6308726"/>
            <a:ext cx="4631883" cy="459776"/>
          </a:xfrm>
        </p:spPr>
        <p:txBody>
          <a:bodyPr/>
          <a:lstStyle/>
          <a:p>
            <a:r>
              <a:rPr lang="de-CH"/>
              <a:t>Varin Buff, Gian-Andrea Heinrich, Björn Joos, Robin Stähli</a:t>
            </a:r>
            <a:endParaRPr lang="de-CH" dirty="0"/>
          </a:p>
        </p:txBody>
      </p:sp>
      <p:sp>
        <p:nvSpPr>
          <p:cNvPr id="5" name="Foliennummernplatzhalter 4">
            <a:extLst>
              <a:ext uri="{FF2B5EF4-FFF2-40B4-BE49-F238E27FC236}">
                <a16:creationId xmlns:a16="http://schemas.microsoft.com/office/drawing/2014/main" id="{0AEFE202-7799-43BF-90AD-057E6E9BB154}"/>
              </a:ext>
            </a:extLst>
          </p:cNvPr>
          <p:cNvSpPr>
            <a:spLocks noGrp="1"/>
          </p:cNvSpPr>
          <p:nvPr>
            <p:ph type="sldNum" sz="quarter" idx="12"/>
          </p:nvPr>
        </p:nvSpPr>
        <p:spPr/>
        <p:txBody>
          <a:bodyPr/>
          <a:lstStyle/>
          <a:p>
            <a:fld id="{6C6AE60A-B69C-4790-82F7-3882EDF23186}" type="slidenum">
              <a:rPr lang="de-CH" smtClean="0"/>
              <a:t>9</a:t>
            </a:fld>
            <a:endParaRPr lang="de-CH" dirty="0"/>
          </a:p>
        </p:txBody>
      </p:sp>
      <p:sp>
        <p:nvSpPr>
          <p:cNvPr id="6" name="Titel 5">
            <a:extLst>
              <a:ext uri="{FF2B5EF4-FFF2-40B4-BE49-F238E27FC236}">
                <a16:creationId xmlns:a16="http://schemas.microsoft.com/office/drawing/2014/main" id="{3833E57C-A88A-4453-905D-0574751E97A6}"/>
              </a:ext>
            </a:extLst>
          </p:cNvPr>
          <p:cNvSpPr>
            <a:spLocks noGrp="1"/>
          </p:cNvSpPr>
          <p:nvPr>
            <p:ph type="title"/>
          </p:nvPr>
        </p:nvSpPr>
        <p:spPr>
          <a:xfrm>
            <a:off x="323850" y="620714"/>
            <a:ext cx="11537950" cy="972000"/>
          </a:xfrm>
        </p:spPr>
        <p:txBody>
          <a:bodyPr/>
          <a:lstStyle/>
          <a:p>
            <a:r>
              <a:rPr lang="en-GB" dirty="0"/>
              <a:t>WS-</a:t>
            </a:r>
            <a:r>
              <a:rPr lang="en-GB" dirty="0" err="1"/>
              <a:t>SfM</a:t>
            </a:r>
            <a:r>
              <a:rPr lang="en-GB" dirty="0"/>
              <a:t> – Case  2 – One Iconic Image Match</a:t>
            </a:r>
          </a:p>
        </p:txBody>
      </p:sp>
      <p:sp>
        <p:nvSpPr>
          <p:cNvPr id="63" name="Inhaltsplatzhalter 1">
            <a:extLst>
              <a:ext uri="{FF2B5EF4-FFF2-40B4-BE49-F238E27FC236}">
                <a16:creationId xmlns:a16="http://schemas.microsoft.com/office/drawing/2014/main" id="{B72C33A2-8B46-46AD-8653-1BB0700551FA}"/>
              </a:ext>
            </a:extLst>
          </p:cNvPr>
          <p:cNvSpPr txBox="1">
            <a:spLocks/>
          </p:cNvSpPr>
          <p:nvPr/>
        </p:nvSpPr>
        <p:spPr>
          <a:xfrm>
            <a:off x="332818" y="5255993"/>
            <a:ext cx="2592387"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Visual Words</a:t>
            </a:r>
            <a:endParaRPr lang="en-GB" baseline="30000" dirty="0"/>
          </a:p>
        </p:txBody>
      </p:sp>
      <p:sp>
        <p:nvSpPr>
          <p:cNvPr id="74" name="Runde Klammer links/rechts 73">
            <a:extLst>
              <a:ext uri="{FF2B5EF4-FFF2-40B4-BE49-F238E27FC236}">
                <a16:creationId xmlns:a16="http://schemas.microsoft.com/office/drawing/2014/main" id="{50A1BBA3-FF64-4D35-9718-BA4EBCC23515}"/>
              </a:ext>
            </a:extLst>
          </p:cNvPr>
          <p:cNvSpPr/>
          <p:nvPr/>
        </p:nvSpPr>
        <p:spPr>
          <a:xfrm>
            <a:off x="1152078" y="3604633"/>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Freihandform: Form 13">
            <a:extLst>
              <a:ext uri="{FF2B5EF4-FFF2-40B4-BE49-F238E27FC236}">
                <a16:creationId xmlns:a16="http://schemas.microsoft.com/office/drawing/2014/main" id="{AD4B5FAE-AE69-44B2-93F8-5C6083AF9F24}"/>
              </a:ext>
            </a:extLst>
          </p:cNvPr>
          <p:cNvSpPr/>
          <p:nvPr/>
        </p:nvSpPr>
        <p:spPr>
          <a:xfrm>
            <a:off x="1419367" y="2224541"/>
            <a:ext cx="3306062" cy="1187399"/>
          </a:xfrm>
          <a:custGeom>
            <a:avLst/>
            <a:gdLst>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3714 h 1187361"/>
              <a:gd name="connsiteX1" fmla="*/ 2347415 w 4353636"/>
              <a:gd name="connsiteY1" fmla="*/ 6 h 1187361"/>
              <a:gd name="connsiteX2" fmla="*/ 4353636 w 4353636"/>
              <a:gd name="connsiteY2" fmla="*/ 1187361 h 1187361"/>
              <a:gd name="connsiteX0" fmla="*/ 0 w 4353636"/>
              <a:gd name="connsiteY0" fmla="*/ 1178662 h 1192309"/>
              <a:gd name="connsiteX1" fmla="*/ 2347415 w 4353636"/>
              <a:gd name="connsiteY1" fmla="*/ 4954 h 1192309"/>
              <a:gd name="connsiteX2" fmla="*/ 4353636 w 4353636"/>
              <a:gd name="connsiteY2" fmla="*/ 1192309 h 119230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 name="connsiteX0" fmla="*/ 0 w 4353636"/>
              <a:gd name="connsiteY0" fmla="*/ 1173752 h 1187399"/>
              <a:gd name="connsiteX1" fmla="*/ 2347415 w 4353636"/>
              <a:gd name="connsiteY1" fmla="*/ 44 h 1187399"/>
              <a:gd name="connsiteX2" fmla="*/ 4353636 w 4353636"/>
              <a:gd name="connsiteY2" fmla="*/ 1187399 h 1187399"/>
            </a:gdLst>
            <a:ahLst/>
            <a:cxnLst>
              <a:cxn ang="0">
                <a:pos x="connsiteX0" y="connsiteY0"/>
              </a:cxn>
              <a:cxn ang="0">
                <a:pos x="connsiteX1" y="connsiteY1"/>
              </a:cxn>
              <a:cxn ang="0">
                <a:pos x="connsiteX2" y="connsiteY2"/>
              </a:cxn>
            </a:cxnLst>
            <a:rect l="l" t="t" r="r" b="b"/>
            <a:pathLst>
              <a:path w="4353636" h="1187399">
                <a:moveTo>
                  <a:pt x="0" y="1173752"/>
                </a:moveTo>
                <a:cubicBezTo>
                  <a:pt x="892790" y="80795"/>
                  <a:pt x="1417092" y="-2230"/>
                  <a:pt x="2347415" y="44"/>
                </a:cubicBezTo>
                <a:cubicBezTo>
                  <a:pt x="3277738" y="2318"/>
                  <a:pt x="3912358" y="138796"/>
                  <a:pt x="4353636" y="1187399"/>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Inhaltsplatzhalter 1">
            <a:extLst>
              <a:ext uri="{FF2B5EF4-FFF2-40B4-BE49-F238E27FC236}">
                <a16:creationId xmlns:a16="http://schemas.microsoft.com/office/drawing/2014/main" id="{6FBFDE0C-856D-48EF-A8B6-95D0BB1DEEEC}"/>
              </a:ext>
            </a:extLst>
          </p:cNvPr>
          <p:cNvSpPr txBox="1">
            <a:spLocks/>
          </p:cNvSpPr>
          <p:nvPr/>
        </p:nvSpPr>
        <p:spPr>
          <a:xfrm>
            <a:off x="2002981" y="1791915"/>
            <a:ext cx="3154508"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Attached Image</a:t>
            </a:r>
            <a:endParaRPr lang="en-GB" baseline="30000" dirty="0"/>
          </a:p>
        </p:txBody>
      </p:sp>
      <p:sp>
        <p:nvSpPr>
          <p:cNvPr id="16" name="Inhaltsplatzhalter 1">
            <a:extLst>
              <a:ext uri="{FF2B5EF4-FFF2-40B4-BE49-F238E27FC236}">
                <a16:creationId xmlns:a16="http://schemas.microsoft.com/office/drawing/2014/main" id="{8045B664-8CE1-451F-836F-CA3A8F0DDA9C}"/>
              </a:ext>
            </a:extLst>
          </p:cNvPr>
          <p:cNvSpPr txBox="1">
            <a:spLocks/>
          </p:cNvSpPr>
          <p:nvPr/>
        </p:nvSpPr>
        <p:spPr>
          <a:xfrm>
            <a:off x="3969335" y="5255993"/>
            <a:ext cx="2988403" cy="632258"/>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GB" dirty="0"/>
              <a:t>Vocabulary Tree Containing Clusters</a:t>
            </a:r>
            <a:endParaRPr lang="en-GB" baseline="30000" dirty="0"/>
          </a:p>
        </p:txBody>
      </p:sp>
      <p:sp>
        <p:nvSpPr>
          <p:cNvPr id="17" name="Geschweifte Klammer links 16">
            <a:extLst>
              <a:ext uri="{FF2B5EF4-FFF2-40B4-BE49-F238E27FC236}">
                <a16:creationId xmlns:a16="http://schemas.microsoft.com/office/drawing/2014/main" id="{CE437CB3-1225-4144-9240-758D302FC99E}"/>
              </a:ext>
            </a:extLst>
          </p:cNvPr>
          <p:cNvSpPr/>
          <p:nvPr/>
        </p:nvSpPr>
        <p:spPr>
          <a:xfrm rot="16200000">
            <a:off x="5128181" y="2896685"/>
            <a:ext cx="490701" cy="4032534"/>
          </a:xfrm>
          <a:prstGeom prst="leftBrac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Runde Klammer links/rechts 17">
            <a:extLst>
              <a:ext uri="{FF2B5EF4-FFF2-40B4-BE49-F238E27FC236}">
                <a16:creationId xmlns:a16="http://schemas.microsoft.com/office/drawing/2014/main" id="{293711CF-B32A-4CF4-9A78-EB32503A0371}"/>
              </a:ext>
            </a:extLst>
          </p:cNvPr>
          <p:cNvSpPr/>
          <p:nvPr/>
        </p:nvSpPr>
        <p:spPr>
          <a:xfrm>
            <a:off x="3694883" y="3597352"/>
            <a:ext cx="332901" cy="772398"/>
          </a:xfrm>
          <a:prstGeom prst="bracketPair">
            <a:avLst/>
          </a:prstGeom>
          <a:ln w="25400" cap="sq">
            <a:solidFill>
              <a:srgbClr val="7030A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9" name="Runde Klammer links/rechts 18">
            <a:extLst>
              <a:ext uri="{FF2B5EF4-FFF2-40B4-BE49-F238E27FC236}">
                <a16:creationId xmlns:a16="http://schemas.microsoft.com/office/drawing/2014/main" id="{21624132-E2CF-4968-B3FC-24300C456BB0}"/>
              </a:ext>
            </a:extLst>
          </p:cNvPr>
          <p:cNvSpPr/>
          <p:nvPr/>
        </p:nvSpPr>
        <p:spPr>
          <a:xfrm>
            <a:off x="4536548" y="3598102"/>
            <a:ext cx="332901" cy="772398"/>
          </a:xfrm>
          <a:prstGeom prst="bracketPair">
            <a:avLst/>
          </a:prstGeom>
          <a:ln w="25400" cap="sq">
            <a:solidFill>
              <a:srgbClr val="FFC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0" name="Runde Klammer links/rechts 19">
            <a:extLst>
              <a:ext uri="{FF2B5EF4-FFF2-40B4-BE49-F238E27FC236}">
                <a16:creationId xmlns:a16="http://schemas.microsoft.com/office/drawing/2014/main" id="{21034D05-7101-4015-8A9E-CFFF2283FF23}"/>
              </a:ext>
            </a:extLst>
          </p:cNvPr>
          <p:cNvSpPr/>
          <p:nvPr/>
        </p:nvSpPr>
        <p:spPr>
          <a:xfrm>
            <a:off x="6336798" y="3604633"/>
            <a:ext cx="332901" cy="772398"/>
          </a:xfrm>
          <a:prstGeom prst="bracketPair">
            <a:avLst/>
          </a:prstGeom>
          <a:ln w="25400" cap="sq">
            <a:solidFill>
              <a:srgbClr val="00B05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1" name="Runde Klammer links/rechts 20">
            <a:extLst>
              <a:ext uri="{FF2B5EF4-FFF2-40B4-BE49-F238E27FC236}">
                <a16:creationId xmlns:a16="http://schemas.microsoft.com/office/drawing/2014/main" id="{70A94680-806F-42FB-AD1F-D3F80178207F}"/>
              </a:ext>
            </a:extLst>
          </p:cNvPr>
          <p:cNvSpPr/>
          <p:nvPr/>
        </p:nvSpPr>
        <p:spPr>
          <a:xfrm>
            <a:off x="5328658" y="3598102"/>
            <a:ext cx="332901" cy="772398"/>
          </a:xfrm>
          <a:prstGeom prst="bracketPair">
            <a:avLst/>
          </a:prstGeom>
          <a:ln w="25400" cap="sq">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356357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theme/theme1.xml><?xml version="1.0" encoding="utf-8"?>
<a:theme xmlns:a="http://schemas.openxmlformats.org/drawingml/2006/main" name="eth_praesentation_16zu9_de">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84C4DBEA-B742-4F99-8AF3-B56AFD5EB30B}"/>
    </a:ext>
  </a:extLst>
</a:theme>
</file>

<file path=ppt/theme/theme10.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1EB95126-192D-4552-B330-471B4D0CEDCE}"/>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A7DDD9D9-B419-4D3B-AAB8-475E1CC7D4F7}"/>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62CEE520-3C11-449F-AC7F-ADC56AB2257B}"/>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9503863-96F6-4046-B463-EC22C8E27B64}"/>
    </a:ext>
  </a:extLst>
</a:theme>
</file>

<file path=ppt/theme/theme6.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BB20EC6D-38E1-4E52-BF38-A75C971FD4EC}"/>
    </a:ext>
  </a:extLst>
</a:theme>
</file>

<file path=ppt/theme/theme7.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4F7EEAFC-7AEE-4382-89BB-3F169531FB12}"/>
    </a:ext>
  </a:extLst>
</a:theme>
</file>

<file path=ppt/theme/theme8.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de" id="{98ADA326-C23B-4888-BA31-735AA6819E63}" vid="{93FC0488-8085-4803-B922-45C01966EFF8}"/>
    </a:ext>
  </a:extLst>
</a:theme>
</file>

<file path=ppt/theme/theme9.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2286</Words>
  <Application>Microsoft Office PowerPoint</Application>
  <PresentationFormat>Benutzerdefiniert</PresentationFormat>
  <Paragraphs>395</Paragraphs>
  <Slides>25</Slides>
  <Notes>20</Notes>
  <HiddenSlides>1</HiddenSlides>
  <MMClips>1</MMClips>
  <ScaleCrop>false</ScaleCrop>
  <HeadingPairs>
    <vt:vector size="6" baseType="variant">
      <vt:variant>
        <vt:lpstr>Verwendete Schriftarten</vt:lpstr>
      </vt:variant>
      <vt:variant>
        <vt:i4>3</vt:i4>
      </vt:variant>
      <vt:variant>
        <vt:lpstr>Design</vt:lpstr>
      </vt:variant>
      <vt:variant>
        <vt:i4>8</vt:i4>
      </vt:variant>
      <vt:variant>
        <vt:lpstr>Folientitel</vt:lpstr>
      </vt:variant>
      <vt:variant>
        <vt:i4>25</vt:i4>
      </vt:variant>
    </vt:vector>
  </HeadingPairs>
  <TitlesOfParts>
    <vt:vector size="36" baseType="lpstr">
      <vt:lpstr>Arial</vt:lpstr>
      <vt:lpstr>Cambria Math</vt:lpstr>
      <vt:lpstr>Wingdings</vt:lpstr>
      <vt:lpstr>eth_praesentation_16zu9_de</vt:lpstr>
      <vt:lpstr>eth_praesentation_16zu9_ETH2</vt:lpstr>
      <vt:lpstr>eth_praesentation_16zu9_ETH3</vt:lpstr>
      <vt:lpstr>eth_praesentation_16zu9_ETH4</vt:lpstr>
      <vt:lpstr>eth_praesentation_16zu9_ETH5</vt:lpstr>
      <vt:lpstr>eth_praesentation_16zu9_ETH7</vt:lpstr>
      <vt:lpstr>eth_praesentation_16zu9_ETH8</vt:lpstr>
      <vt:lpstr>eth_praesentation_16zu9_ETH9</vt:lpstr>
      <vt:lpstr>Reconstructing the World* in Six Days *(As Captured by the Yahoo 100 Million Image Dataset)</vt:lpstr>
      <vt:lpstr>Why is it important?</vt:lpstr>
      <vt:lpstr>Challenges</vt:lpstr>
      <vt:lpstr>Related Work – Achievements and Challenges</vt:lpstr>
      <vt:lpstr>Novelties – Improvements </vt:lpstr>
      <vt:lpstr>WS-SfM – Image </vt:lpstr>
      <vt:lpstr>WS-SfM – Iconic vs. Attached Images</vt:lpstr>
      <vt:lpstr>WS-SfM – Case 1 – No Iconic Image Match</vt:lpstr>
      <vt:lpstr>WS-SfM – Case  2 – One Iconic Image Match</vt:lpstr>
      <vt:lpstr>WS-SfM – Case  3 – More than One Iconic Image Match</vt:lpstr>
      <vt:lpstr>WS-SfM – Data kept from Images</vt:lpstr>
      <vt:lpstr>WS-SfM – Cluster Merging</vt:lpstr>
      <vt:lpstr>WS-SfM – Data Management</vt:lpstr>
      <vt:lpstr>WS-SfM – Structure From Motion (SfM)</vt:lpstr>
      <vt:lpstr>Evaluation – Setup</vt:lpstr>
      <vt:lpstr>Evaluation – Setup</vt:lpstr>
      <vt:lpstr>Evaluation – Benchmark  Improvements</vt:lpstr>
      <vt:lpstr>Evaluation – World Results</vt:lpstr>
      <vt:lpstr>Conclusion</vt:lpstr>
      <vt:lpstr>PowerPoint-Präsentation</vt:lpstr>
      <vt:lpstr>References</vt:lpstr>
      <vt:lpstr>Our Ideas to Reconstruct the World</vt:lpstr>
      <vt:lpstr>Open Questions</vt:lpstr>
      <vt:lpstr>Vocabulary Tree</vt:lpstr>
      <vt:lpstr>Problems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Gian-Andrea Heinrich</dc:creator>
  <cp:keywords/>
  <dc:description/>
  <cp:lastModifiedBy>3H6dnWREBL@student.ethz.ch</cp:lastModifiedBy>
  <cp:revision>209</cp:revision>
  <cp:lastPrinted>2013-06-08T11:22:51Z</cp:lastPrinted>
  <dcterms:created xsi:type="dcterms:W3CDTF">2013-05-24T16:23:39Z</dcterms:created>
  <dcterms:modified xsi:type="dcterms:W3CDTF">2018-03-19T08:19:59Z</dcterms:modified>
  <cp:category/>
</cp:coreProperties>
</file>